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7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618802-4A2D-4529-B871-0F45CA15485B}">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60"/>
  </p:normalViewPr>
  <p:slideViewPr>
    <p:cSldViewPr snapToGrid="0">
      <p:cViewPr varScale="1">
        <p:scale>
          <a:sx n="78" d="100"/>
          <a:sy n="78" d="100"/>
        </p:scale>
        <p:origin x="2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869FEE-61BC-49B8-AFA8-A792A774B536}" type="datetimeFigureOut">
              <a:rPr lang="en-US" smtClean="0"/>
              <a:t>18-Sep-17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AB8D51-7D2D-4CFF-B2CB-554C965006BE}" type="slidenum">
              <a:rPr lang="en-US" smtClean="0"/>
              <a:t>‹#›</a:t>
            </a:fld>
            <a:endParaRPr lang="en-US"/>
          </a:p>
        </p:txBody>
      </p:sp>
    </p:spTree>
    <p:extLst>
      <p:ext uri="{BB962C8B-B14F-4D97-AF65-F5344CB8AC3E}">
        <p14:creationId xmlns:p14="http://schemas.microsoft.com/office/powerpoint/2010/main" val="1359684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E18EAA1-F789-4DB4-9382-DB4BCB804ED2}" type="datetimeFigureOut">
              <a:rPr lang="en-US" smtClean="0"/>
              <a:t>18-Sep-17</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3398500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18EAA1-F789-4DB4-9382-DB4BCB804ED2}" type="datetimeFigureOut">
              <a:rPr lang="en-US" smtClean="0"/>
              <a:t>18-Sep-17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1829857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18EAA1-F789-4DB4-9382-DB4BCB804ED2}" type="datetimeFigureOut">
              <a:rPr lang="en-US" smtClean="0"/>
              <a:t>18-Sep-17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4033688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18EAA1-F789-4DB4-9382-DB4BCB804ED2}" type="datetimeFigureOut">
              <a:rPr lang="en-US" smtClean="0"/>
              <a:t>18-Sep-17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AD97B-8A18-461A-933F-F2ECAC22B60D}"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5824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18EAA1-F789-4DB4-9382-DB4BCB804ED2}" type="datetimeFigureOut">
              <a:rPr lang="en-US" smtClean="0"/>
              <a:t>18-Sep-17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3309054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18EAA1-F789-4DB4-9382-DB4BCB804ED2}" type="datetimeFigureOut">
              <a:rPr lang="en-US" smtClean="0"/>
              <a:t>18-Sep-17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630025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18EAA1-F789-4DB4-9382-DB4BCB804ED2}" type="datetimeFigureOut">
              <a:rPr lang="en-US" smtClean="0"/>
              <a:t>18-Sep-17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3783921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18EAA1-F789-4DB4-9382-DB4BCB804ED2}" type="datetimeFigureOut">
              <a:rPr lang="en-US" smtClean="0"/>
              <a:t>18-Sep-17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837172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18EAA1-F789-4DB4-9382-DB4BCB804ED2}" type="datetimeFigureOut">
              <a:rPr lang="en-US" smtClean="0"/>
              <a:t>18-Sep-17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1966765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6 Triángulo isósceles"/>
          <p:cNvSpPr/>
          <p:nvPr/>
        </p:nvSpPr>
        <p:spPr>
          <a:xfrm rot="16200000">
            <a:off x="10387963" y="5038579"/>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7 Título"/>
          <p:cNvSpPr>
            <a:spLocks noGrp="1"/>
          </p:cNvSpPr>
          <p:nvPr>
            <p:ph type="ctrTitle"/>
          </p:nvPr>
        </p:nvSpPr>
        <p:spPr>
          <a:xfrm>
            <a:off x="720726" y="776289"/>
            <a:ext cx="10750549" cy="1470025"/>
          </a:xfrm>
        </p:spPr>
        <p:txBody>
          <a:bodyPr anchor="b">
            <a:normAutofit/>
          </a:bodyPr>
          <a:lstStyle>
            <a:lvl1pPr algn="r">
              <a:defRPr sz="4400"/>
            </a:lvl1pPr>
          </a:lstStyle>
          <a:p>
            <a:r>
              <a:rPr kumimoji="0" lang="es-ES"/>
              <a:t>Haga clic para modificar el estilo de título del patrón</a:t>
            </a:r>
            <a:endParaRPr kumimoji="0" lang="en-US"/>
          </a:p>
        </p:txBody>
      </p:sp>
      <p:sp>
        <p:nvSpPr>
          <p:cNvPr id="9" name="8 Subtítulo"/>
          <p:cNvSpPr>
            <a:spLocks noGrp="1"/>
          </p:cNvSpPr>
          <p:nvPr>
            <p:ph type="subTitle" idx="1"/>
          </p:nvPr>
        </p:nvSpPr>
        <p:spPr>
          <a:xfrm>
            <a:off x="720726" y="2250280"/>
            <a:ext cx="10750549"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a:xfrm>
            <a:off x="1828800" y="6012657"/>
            <a:ext cx="7721600" cy="365125"/>
          </a:xfrm>
        </p:spPr>
        <p:txBody>
          <a:bodyPr tIns="0" bIns="0" anchor="t"/>
          <a:lstStyle>
            <a:lvl1pPr algn="r">
              <a:defRPr sz="1000"/>
            </a:lvl1pPr>
          </a:lstStyle>
          <a:p>
            <a:fld id="{7A23FADD-34DA-4A3E-B155-52C6E7A83904}" type="datetimeFigureOut">
              <a:rPr lang="en-US" smtClean="0"/>
              <a:t>18-Sep-17</a:t>
            </a:fld>
            <a:endParaRPr lang="en-US" dirty="0"/>
          </a:p>
        </p:txBody>
      </p:sp>
      <p:sp>
        <p:nvSpPr>
          <p:cNvPr id="17" name="16 Marcador de pie de página"/>
          <p:cNvSpPr>
            <a:spLocks noGrp="1"/>
          </p:cNvSpPr>
          <p:nvPr>
            <p:ph type="ftr" sz="quarter" idx="11"/>
          </p:nvPr>
        </p:nvSpPr>
        <p:spPr>
          <a:xfrm>
            <a:off x="1828800" y="5650705"/>
            <a:ext cx="7721600" cy="365125"/>
          </a:xfrm>
        </p:spPr>
        <p:txBody>
          <a:bodyPr tIns="0" bIns="0" anchor="b"/>
          <a:lstStyle>
            <a:lvl1pPr algn="r">
              <a:defRPr sz="1100"/>
            </a:lvl1pPr>
          </a:lstStyle>
          <a:p>
            <a:endParaRPr lang="en-US" dirty="0"/>
          </a:p>
        </p:txBody>
      </p:sp>
      <p:sp>
        <p:nvSpPr>
          <p:cNvPr id="29" name="28 Marcador de número de diapositiva"/>
          <p:cNvSpPr>
            <a:spLocks noGrp="1"/>
          </p:cNvSpPr>
          <p:nvPr>
            <p:ph type="sldNum" sz="quarter" idx="12"/>
          </p:nvPr>
        </p:nvSpPr>
        <p:spPr>
          <a:xfrm>
            <a:off x="11189663" y="5752308"/>
            <a:ext cx="670560" cy="365125"/>
          </a:xfrm>
        </p:spPr>
        <p:txBody>
          <a:bodyPr anchor="ctr"/>
          <a:lstStyle>
            <a:lvl1pPr algn="ctr">
              <a:defRPr sz="1300">
                <a:solidFill>
                  <a:srgbClr val="FFFFFF"/>
                </a:solidFill>
              </a:defRPr>
            </a:lvl1pPr>
          </a:lstStyle>
          <a:p>
            <a:fld id="{5B43F985-E448-4E0C-8795-2145C2DF0F13}" type="slidenum">
              <a:rPr lang="en-US" smtClean="0"/>
              <a:t>‹#›</a:t>
            </a:fld>
            <a:endParaRPr lang="en-US" dirty="0"/>
          </a:p>
        </p:txBody>
      </p:sp>
    </p:spTree>
    <p:extLst>
      <p:ext uri="{BB962C8B-B14F-4D97-AF65-F5344CB8AC3E}">
        <p14:creationId xmlns:p14="http://schemas.microsoft.com/office/powerpoint/2010/main" val="4031748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67494"/>
            <a:ext cx="10972800" cy="1399032"/>
          </a:xfrm>
        </p:spPr>
        <p:txBody>
          <a:bodyPr/>
          <a:lstStyle/>
          <a:p>
            <a:r>
              <a:rPr kumimoji="0" lang="es-ES"/>
              <a:t>Haga clic para modificar el estilo de título del patrón</a:t>
            </a:r>
            <a:endParaRPr kumimoji="0" lang="en-US"/>
          </a:p>
        </p:txBody>
      </p:sp>
      <p:sp>
        <p:nvSpPr>
          <p:cNvPr id="3" name="2 Marcador de contenido"/>
          <p:cNvSpPr>
            <a:spLocks noGrp="1"/>
          </p:cNvSpPr>
          <p:nvPr>
            <p:ph idx="1"/>
          </p:nvPr>
        </p:nvSpPr>
        <p:spPr>
          <a:xfrm>
            <a:off x="609600" y="1882808"/>
            <a:ext cx="10972800" cy="45720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a:xfrm>
            <a:off x="6388608" y="6480048"/>
            <a:ext cx="2844800" cy="301752"/>
          </a:xfrm>
        </p:spPr>
        <p:txBody>
          <a:bodyPr/>
          <a:lstStyle/>
          <a:p>
            <a:fld id="{7A23FADD-34DA-4A3E-B155-52C6E7A83904}" type="datetimeFigureOut">
              <a:rPr lang="en-US" smtClean="0"/>
              <a:t>18-Sep-17</a:t>
            </a:fld>
            <a:endParaRPr lang="en-US" dirty="0"/>
          </a:p>
        </p:txBody>
      </p:sp>
      <p:sp>
        <p:nvSpPr>
          <p:cNvPr id="5" name="4 Marcador de pie de página"/>
          <p:cNvSpPr>
            <a:spLocks noGrp="1"/>
          </p:cNvSpPr>
          <p:nvPr>
            <p:ph type="ftr" sz="quarter" idx="11"/>
          </p:nvPr>
        </p:nvSpPr>
        <p:spPr>
          <a:xfrm>
            <a:off x="609600" y="6480970"/>
            <a:ext cx="5680075" cy="300831"/>
          </a:xfrm>
        </p:spPr>
        <p:txBody>
          <a:bodyPr/>
          <a:lstStyle/>
          <a:p>
            <a:endParaRPr lang="en-US" dirty="0"/>
          </a:p>
        </p:txBody>
      </p:sp>
      <p:sp>
        <p:nvSpPr>
          <p:cNvPr id="6" name="5 Marcador de número de diapositiva"/>
          <p:cNvSpPr>
            <a:spLocks noGrp="1"/>
          </p:cNvSpPr>
          <p:nvPr>
            <p:ph type="sldNum" sz="quarter" idx="12"/>
          </p:nvPr>
        </p:nvSpPr>
        <p:spPr/>
        <p:txBody>
          <a:bodyPr/>
          <a:lstStyle/>
          <a:p>
            <a:fld id="{5B43F985-E448-4E0C-8795-2145C2DF0F13}" type="slidenum">
              <a:rPr lang="en-US" smtClean="0"/>
              <a:t>‹#›</a:t>
            </a:fld>
            <a:endParaRPr lang="en-US" dirty="0"/>
          </a:p>
        </p:txBody>
      </p:sp>
    </p:spTree>
    <p:extLst>
      <p:ext uri="{BB962C8B-B14F-4D97-AF65-F5344CB8AC3E}">
        <p14:creationId xmlns:p14="http://schemas.microsoft.com/office/powerpoint/2010/main" val="4216198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18EAA1-F789-4DB4-9382-DB4BCB804ED2}" type="datetimeFigureOut">
              <a:rPr lang="en-US" smtClean="0"/>
              <a:t>18-Sep-17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957223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2">
        <a:schemeClr val="bg1"/>
      </p:bgRef>
    </p:bg>
    <p:spTree>
      <p:nvGrpSpPr>
        <p:cNvPr id="1" name=""/>
        <p:cNvGrpSpPr/>
        <p:nvPr/>
      </p:nvGrpSpPr>
      <p:grpSpPr>
        <a:xfrm>
          <a:off x="0" y="0"/>
          <a:ext cx="0" cy="0"/>
          <a:chOff x="0" y="0"/>
          <a:chExt cx="0" cy="0"/>
        </a:xfrm>
      </p:grpSpPr>
      <p:sp>
        <p:nvSpPr>
          <p:cNvPr id="9" name="8 Triángulo rectángulo"/>
          <p:cNvSpPr/>
          <p:nvPr/>
        </p:nvSpPr>
        <p:spPr>
          <a:xfrm flipV="1">
            <a:off x="9379" y="7035"/>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7 Triángulo isósceles"/>
          <p:cNvSpPr/>
          <p:nvPr/>
        </p:nvSpPr>
        <p:spPr>
          <a:xfrm rot="5400000" flipV="1">
            <a:off x="10387963" y="93786"/>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4" name="3 Marcador de fecha"/>
          <p:cNvSpPr>
            <a:spLocks noGrp="1"/>
          </p:cNvSpPr>
          <p:nvPr>
            <p:ph type="dt" sz="half" idx="10"/>
          </p:nvPr>
        </p:nvSpPr>
        <p:spPr>
          <a:xfrm>
            <a:off x="9274176" y="6477000"/>
            <a:ext cx="2844800" cy="304800"/>
          </a:xfrm>
        </p:spPr>
        <p:txBody>
          <a:bodyPr/>
          <a:lstStyle/>
          <a:p>
            <a:fld id="{7A23FADD-34DA-4A3E-B155-52C6E7A83904}" type="datetimeFigureOut">
              <a:rPr lang="en-US" smtClean="0"/>
              <a:t>18-Sep-17</a:t>
            </a:fld>
            <a:endParaRPr lang="en-US" dirty="0"/>
          </a:p>
        </p:txBody>
      </p:sp>
      <p:sp>
        <p:nvSpPr>
          <p:cNvPr id="5" name="4 Marcador de pie de página"/>
          <p:cNvSpPr>
            <a:spLocks noGrp="1"/>
          </p:cNvSpPr>
          <p:nvPr>
            <p:ph type="ftr" sz="quarter" idx="11"/>
          </p:nvPr>
        </p:nvSpPr>
        <p:spPr>
          <a:xfrm>
            <a:off x="3492501" y="6480970"/>
            <a:ext cx="5680075" cy="300831"/>
          </a:xfrm>
        </p:spPr>
        <p:txBody>
          <a:bodyPr/>
          <a:lstStyle/>
          <a:p>
            <a:endParaRPr lang="en-US" dirty="0"/>
          </a:p>
        </p:txBody>
      </p:sp>
      <p:sp>
        <p:nvSpPr>
          <p:cNvPr id="6" name="5 Marcador de número de diapositiva"/>
          <p:cNvSpPr>
            <a:spLocks noGrp="1"/>
          </p:cNvSpPr>
          <p:nvPr>
            <p:ph type="sldNum" sz="quarter" idx="12"/>
          </p:nvPr>
        </p:nvSpPr>
        <p:spPr>
          <a:xfrm>
            <a:off x="11268075" y="809625"/>
            <a:ext cx="670560" cy="300831"/>
          </a:xfrm>
        </p:spPr>
        <p:txBody>
          <a:bodyPr/>
          <a:lstStyle/>
          <a:p>
            <a:fld id="{5B43F985-E448-4E0C-8795-2145C2DF0F13}" type="slidenum">
              <a:rPr lang="en-US" smtClean="0"/>
              <a:t>‹#›</a:t>
            </a:fld>
            <a:endParaRPr lang="en-US" dirty="0"/>
          </a:p>
        </p:txBody>
      </p:sp>
      <p:cxnSp>
        <p:nvCxnSpPr>
          <p:cNvPr id="11" name="10 Conector recto"/>
          <p:cNvCxnSpPr/>
          <p:nvPr/>
        </p:nvCxnSpPr>
        <p:spPr>
          <a:xfrm rot="10800000">
            <a:off x="8625059" y="9381"/>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9 Conector recto"/>
          <p:cNvCxnSpPr/>
          <p:nvPr/>
        </p:nvCxnSpPr>
        <p:spPr>
          <a:xfrm flipV="1">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1 Título"/>
          <p:cNvSpPr>
            <a:spLocks noGrp="1"/>
          </p:cNvSpPr>
          <p:nvPr>
            <p:ph type="title"/>
          </p:nvPr>
        </p:nvSpPr>
        <p:spPr>
          <a:xfrm>
            <a:off x="508000" y="271465"/>
            <a:ext cx="9652000" cy="1362075"/>
          </a:xfrm>
        </p:spPr>
        <p:txBody>
          <a:bodyPr anchor="ctr"/>
          <a:lstStyle>
            <a:lvl1pPr marL="0" algn="l">
              <a:buNone/>
              <a:defRPr sz="3600" b="1" cap="none" baseline="0"/>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508000" y="1633536"/>
            <a:ext cx="51816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Tree>
    <p:extLst>
      <p:ext uri="{BB962C8B-B14F-4D97-AF65-F5344CB8AC3E}">
        <p14:creationId xmlns:p14="http://schemas.microsoft.com/office/powerpoint/2010/main" val="427799737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marL="0" algn="l">
              <a:defRPr/>
            </a:lvl1p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609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6197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a:xfrm>
            <a:off x="6388608" y="6480969"/>
            <a:ext cx="2844800" cy="301752"/>
          </a:xfrm>
        </p:spPr>
        <p:txBody>
          <a:bodyPr/>
          <a:lstStyle/>
          <a:p>
            <a:fld id="{7A23FADD-34DA-4A3E-B155-52C6E7A83904}" type="datetimeFigureOut">
              <a:rPr lang="en-US" smtClean="0"/>
              <a:t>18-Sep-17</a:t>
            </a:fld>
            <a:endParaRPr lang="en-US" dirty="0"/>
          </a:p>
        </p:txBody>
      </p:sp>
      <p:sp>
        <p:nvSpPr>
          <p:cNvPr id="6" name="5 Marcador de pie de página"/>
          <p:cNvSpPr>
            <a:spLocks noGrp="1"/>
          </p:cNvSpPr>
          <p:nvPr>
            <p:ph type="ftr" sz="quarter" idx="11"/>
          </p:nvPr>
        </p:nvSpPr>
        <p:spPr>
          <a:xfrm>
            <a:off x="609600" y="6480969"/>
            <a:ext cx="5680075" cy="301752"/>
          </a:xfrm>
        </p:spPr>
        <p:txBody>
          <a:bodyPr/>
          <a:lstStyle/>
          <a:p>
            <a:endParaRPr lang="en-US" dirty="0"/>
          </a:p>
        </p:txBody>
      </p:sp>
      <p:sp>
        <p:nvSpPr>
          <p:cNvPr id="7" name="6 Marcador de número de diapositiva"/>
          <p:cNvSpPr>
            <a:spLocks noGrp="1"/>
          </p:cNvSpPr>
          <p:nvPr>
            <p:ph type="sldNum" sz="quarter" idx="12"/>
          </p:nvPr>
        </p:nvSpPr>
        <p:spPr>
          <a:xfrm>
            <a:off x="10119360" y="6480969"/>
            <a:ext cx="670560" cy="301752"/>
          </a:xfrm>
        </p:spPr>
        <p:txBody>
          <a:bodyPr/>
          <a:lstStyle/>
          <a:p>
            <a:fld id="{5B43F985-E448-4E0C-8795-2145C2DF0F13}" type="slidenum">
              <a:rPr lang="en-US" smtClean="0"/>
              <a:t>‹#›</a:t>
            </a:fld>
            <a:endParaRPr lang="en-US" dirty="0"/>
          </a:p>
        </p:txBody>
      </p:sp>
    </p:spTree>
    <p:extLst>
      <p:ext uri="{BB962C8B-B14F-4D97-AF65-F5344CB8AC3E}">
        <p14:creationId xmlns:p14="http://schemas.microsoft.com/office/powerpoint/2010/main" val="2275461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330931" y="290732"/>
            <a:ext cx="1422400" cy="6153912"/>
          </a:xfrm>
        </p:spPr>
        <p:txBody>
          <a:bodyPr vert="vert270" anchor="b"/>
          <a:lstStyle>
            <a:lvl1pPr marL="0" algn="ctr">
              <a:defRPr sz="3300" b="1">
                <a:ln w="6350">
                  <a:solidFill>
                    <a:schemeClr val="tx1"/>
                  </a:solidFill>
                </a:ln>
                <a:solidFill>
                  <a:schemeClr val="tx1"/>
                </a:solidFill>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1820008" y="290732"/>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1820008" y="3427124"/>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4 Marcador de contenido"/>
          <p:cNvSpPr>
            <a:spLocks noGrp="1"/>
          </p:cNvSpPr>
          <p:nvPr>
            <p:ph sz="quarter" idx="2"/>
          </p:nvPr>
        </p:nvSpPr>
        <p:spPr>
          <a:xfrm>
            <a:off x="2696307" y="290732"/>
            <a:ext cx="9144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5 Marcador de contenido"/>
          <p:cNvSpPr>
            <a:spLocks noGrp="1"/>
          </p:cNvSpPr>
          <p:nvPr>
            <p:ph sz="quarter" idx="4"/>
          </p:nvPr>
        </p:nvSpPr>
        <p:spPr>
          <a:xfrm>
            <a:off x="2696307" y="3427124"/>
            <a:ext cx="9144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0"/>
          </p:nvPr>
        </p:nvSpPr>
        <p:spPr>
          <a:xfrm>
            <a:off x="6388608" y="6480969"/>
            <a:ext cx="2840736" cy="301752"/>
          </a:xfrm>
        </p:spPr>
        <p:txBody>
          <a:bodyPr/>
          <a:lstStyle/>
          <a:p>
            <a:fld id="{7A23FADD-34DA-4A3E-B155-52C6E7A83904}" type="datetimeFigureOut">
              <a:rPr lang="en-US" smtClean="0"/>
              <a:t>18-Sep-17</a:t>
            </a:fld>
            <a:endParaRPr lang="en-US" dirty="0"/>
          </a:p>
        </p:txBody>
      </p:sp>
      <p:sp>
        <p:nvSpPr>
          <p:cNvPr id="8" name="7 Marcador de pie de página"/>
          <p:cNvSpPr>
            <a:spLocks noGrp="1"/>
          </p:cNvSpPr>
          <p:nvPr>
            <p:ph type="ftr" sz="quarter" idx="11"/>
          </p:nvPr>
        </p:nvSpPr>
        <p:spPr>
          <a:xfrm>
            <a:off x="609600" y="6480969"/>
            <a:ext cx="5681472" cy="301752"/>
          </a:xfrm>
        </p:spPr>
        <p:txBody>
          <a:bodyPr/>
          <a:lstStyle/>
          <a:p>
            <a:endParaRPr lang="en-US" dirty="0"/>
          </a:p>
        </p:txBody>
      </p:sp>
      <p:sp>
        <p:nvSpPr>
          <p:cNvPr id="9" name="8 Marcador de número de diapositiva"/>
          <p:cNvSpPr>
            <a:spLocks noGrp="1"/>
          </p:cNvSpPr>
          <p:nvPr>
            <p:ph type="sldNum" sz="quarter" idx="12"/>
          </p:nvPr>
        </p:nvSpPr>
        <p:spPr>
          <a:xfrm>
            <a:off x="10119360" y="6483096"/>
            <a:ext cx="670560" cy="301752"/>
          </a:xfrm>
        </p:spPr>
        <p:txBody>
          <a:bodyPr/>
          <a:lstStyle>
            <a:lvl1pPr algn="ctr">
              <a:defRPr/>
            </a:lvl1pPr>
          </a:lstStyle>
          <a:p>
            <a:fld id="{5B43F985-E448-4E0C-8795-2145C2DF0F13}" type="slidenum">
              <a:rPr lang="en-US" smtClean="0"/>
              <a:t>‹#›</a:t>
            </a:fld>
            <a:endParaRPr lang="en-US" dirty="0"/>
          </a:p>
        </p:txBody>
      </p:sp>
    </p:spTree>
    <p:extLst>
      <p:ext uri="{BB962C8B-B14F-4D97-AF65-F5344CB8AC3E}">
        <p14:creationId xmlns:p14="http://schemas.microsoft.com/office/powerpoint/2010/main" val="3937988663"/>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b="0"/>
            </a:lvl1p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7A23FADD-34DA-4A3E-B155-52C6E7A83904}" type="datetimeFigureOut">
              <a:rPr lang="en-US" smtClean="0"/>
              <a:t>18-Sep-17</a:t>
            </a:fld>
            <a:endParaRPr lang="en-US" dirty="0"/>
          </a:p>
        </p:txBody>
      </p:sp>
      <p:sp>
        <p:nvSpPr>
          <p:cNvPr id="4" name="3 Marcador de pie de página"/>
          <p:cNvSpPr>
            <a:spLocks noGrp="1"/>
          </p:cNvSpPr>
          <p:nvPr>
            <p:ph type="ftr" sz="quarter" idx="11"/>
          </p:nvPr>
        </p:nvSpPr>
        <p:spPr/>
        <p:txBody>
          <a:bodyPr/>
          <a:lstStyle/>
          <a:p>
            <a:endParaRPr lang="en-US" dirty="0"/>
          </a:p>
        </p:txBody>
      </p:sp>
      <p:sp>
        <p:nvSpPr>
          <p:cNvPr id="5" name="4 Marcador de número de diapositiva"/>
          <p:cNvSpPr>
            <a:spLocks noGrp="1"/>
          </p:cNvSpPr>
          <p:nvPr>
            <p:ph type="sldNum" sz="quarter" idx="12"/>
          </p:nvPr>
        </p:nvSpPr>
        <p:spPr/>
        <p:txBody>
          <a:bodyPr/>
          <a:lstStyle/>
          <a:p>
            <a:fld id="{5B43F985-E448-4E0C-8795-2145C2DF0F13}" type="slidenum">
              <a:rPr lang="en-US" smtClean="0"/>
              <a:t>‹#›</a:t>
            </a:fld>
            <a:endParaRPr lang="en-US" dirty="0"/>
          </a:p>
        </p:txBody>
      </p:sp>
    </p:spTree>
    <p:extLst>
      <p:ext uri="{BB962C8B-B14F-4D97-AF65-F5344CB8AC3E}">
        <p14:creationId xmlns:p14="http://schemas.microsoft.com/office/powerpoint/2010/main" val="935024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6388608" y="6480969"/>
            <a:ext cx="2844800" cy="301752"/>
          </a:xfrm>
        </p:spPr>
        <p:txBody>
          <a:bodyPr/>
          <a:lstStyle/>
          <a:p>
            <a:fld id="{7A23FADD-34DA-4A3E-B155-52C6E7A83904}" type="datetimeFigureOut">
              <a:rPr lang="en-US" smtClean="0"/>
              <a:t>18-Sep-17</a:t>
            </a:fld>
            <a:endParaRPr lang="en-US" dirty="0"/>
          </a:p>
        </p:txBody>
      </p:sp>
      <p:sp>
        <p:nvSpPr>
          <p:cNvPr id="3" name="2 Marcador de pie de página"/>
          <p:cNvSpPr>
            <a:spLocks noGrp="1"/>
          </p:cNvSpPr>
          <p:nvPr>
            <p:ph type="ftr" sz="quarter" idx="11"/>
          </p:nvPr>
        </p:nvSpPr>
        <p:spPr>
          <a:xfrm>
            <a:off x="609600" y="6481891"/>
            <a:ext cx="5680075" cy="300831"/>
          </a:xfrm>
        </p:spPr>
        <p:txBody>
          <a:bodyPr/>
          <a:lstStyle/>
          <a:p>
            <a:endParaRPr lang="en-US" dirty="0"/>
          </a:p>
        </p:txBody>
      </p:sp>
      <p:sp>
        <p:nvSpPr>
          <p:cNvPr id="4" name="3 Marcador de número de diapositiva"/>
          <p:cNvSpPr>
            <a:spLocks noGrp="1"/>
          </p:cNvSpPr>
          <p:nvPr>
            <p:ph type="sldNum" sz="quarter" idx="12"/>
          </p:nvPr>
        </p:nvSpPr>
        <p:spPr>
          <a:xfrm>
            <a:off x="10119360" y="6480969"/>
            <a:ext cx="670560" cy="301752"/>
          </a:xfrm>
        </p:spPr>
        <p:txBody>
          <a:bodyPr/>
          <a:lstStyle/>
          <a:p>
            <a:fld id="{5B43F985-E448-4E0C-8795-2145C2DF0F13}" type="slidenum">
              <a:rPr lang="en-US" smtClean="0"/>
              <a:t>‹#›</a:t>
            </a:fld>
            <a:endParaRPr lang="en-US" dirty="0"/>
          </a:p>
        </p:txBody>
      </p:sp>
    </p:spTree>
    <p:extLst>
      <p:ext uri="{BB962C8B-B14F-4D97-AF65-F5344CB8AC3E}">
        <p14:creationId xmlns:p14="http://schemas.microsoft.com/office/powerpoint/2010/main" val="134654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92608" y="367664"/>
            <a:ext cx="1219200" cy="5943600"/>
          </a:xfrm>
        </p:spPr>
        <p:txBody>
          <a:bodyPr vert="vert270" anchor="b"/>
          <a:lstStyle>
            <a:lvl1pPr marL="0" marR="18288" algn="r">
              <a:spcBef>
                <a:spcPts val="0"/>
              </a:spcBef>
              <a:buNone/>
              <a:defRPr sz="2900" b="0" cap="all" baseline="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1514475" y="367664"/>
            <a:ext cx="32512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4" name="3 Marcador de contenido"/>
          <p:cNvSpPr>
            <a:spLocks noGrp="1"/>
          </p:cNvSpPr>
          <p:nvPr>
            <p:ph sz="half" idx="1"/>
          </p:nvPr>
        </p:nvSpPr>
        <p:spPr>
          <a:xfrm>
            <a:off x="4868333" y="320040"/>
            <a:ext cx="7034784"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a:xfrm>
            <a:off x="8371968" y="6556248"/>
            <a:ext cx="2844800" cy="301752"/>
          </a:xfrm>
        </p:spPr>
        <p:txBody>
          <a:bodyPr/>
          <a:lstStyle>
            <a:lvl1pPr>
              <a:defRPr sz="900"/>
            </a:lvl1pPr>
          </a:lstStyle>
          <a:p>
            <a:fld id="{7A23FADD-34DA-4A3E-B155-52C6E7A83904}" type="datetimeFigureOut">
              <a:rPr lang="en-US" smtClean="0"/>
              <a:t>18-Sep-17</a:t>
            </a:fld>
            <a:endParaRPr lang="en-US" dirty="0"/>
          </a:p>
        </p:txBody>
      </p:sp>
      <p:sp>
        <p:nvSpPr>
          <p:cNvPr id="6" name="5 Marcador de pie de página"/>
          <p:cNvSpPr>
            <a:spLocks noGrp="1"/>
          </p:cNvSpPr>
          <p:nvPr>
            <p:ph type="ftr" sz="quarter" idx="11"/>
          </p:nvPr>
        </p:nvSpPr>
        <p:spPr>
          <a:xfrm>
            <a:off x="1514475" y="6556248"/>
            <a:ext cx="6857493" cy="301752"/>
          </a:xfrm>
        </p:spPr>
        <p:txBody>
          <a:bodyPr/>
          <a:lstStyle>
            <a:lvl1pPr>
              <a:defRPr sz="900"/>
            </a:lvl1pPr>
          </a:lstStyle>
          <a:p>
            <a:endParaRPr lang="en-US" dirty="0"/>
          </a:p>
        </p:txBody>
      </p:sp>
      <p:sp>
        <p:nvSpPr>
          <p:cNvPr id="7" name="6 Marcador de número de diapositiva"/>
          <p:cNvSpPr>
            <a:spLocks noGrp="1"/>
          </p:cNvSpPr>
          <p:nvPr>
            <p:ph type="sldNum" sz="quarter" idx="12"/>
          </p:nvPr>
        </p:nvSpPr>
        <p:spPr>
          <a:xfrm>
            <a:off x="11214101" y="6556248"/>
            <a:ext cx="670560" cy="301752"/>
          </a:xfrm>
        </p:spPr>
        <p:txBody>
          <a:bodyPr/>
          <a:lstStyle>
            <a:lvl1pPr>
              <a:defRPr sz="900"/>
            </a:lvl1pPr>
          </a:lstStyle>
          <a:p>
            <a:fld id="{5B43F985-E448-4E0C-8795-2145C2DF0F13}" type="slidenum">
              <a:rPr lang="en-US" smtClean="0"/>
              <a:t>‹#›</a:t>
            </a:fld>
            <a:endParaRPr lang="en-US" dirty="0"/>
          </a:p>
        </p:txBody>
      </p:sp>
    </p:spTree>
    <p:extLst>
      <p:ext uri="{BB962C8B-B14F-4D97-AF65-F5344CB8AC3E}">
        <p14:creationId xmlns:p14="http://schemas.microsoft.com/office/powerpoint/2010/main" val="75793283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Ref idx="1002">
        <a:schemeClr val="bg1"/>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92608" y="150896"/>
            <a:ext cx="1219200" cy="6400800"/>
          </a:xfrm>
        </p:spPr>
        <p:txBody>
          <a:bodyPr vert="vert270" anchor="b"/>
          <a:lstStyle>
            <a:lvl1pPr marL="0" algn="l">
              <a:buNone/>
              <a:defRPr sz="3000" b="0" cap="all" baseline="0"/>
            </a:lvl1pPr>
          </a:lstStyle>
          <a:p>
            <a:r>
              <a:rPr kumimoji="0" lang="es-ES"/>
              <a:t>Haga clic para modificar el estilo de título del patrón</a:t>
            </a:r>
            <a:endParaRPr kumimoji="0" lang="en-US"/>
          </a:p>
        </p:txBody>
      </p:sp>
      <p:sp>
        <p:nvSpPr>
          <p:cNvPr id="3" name="2 Marcador de posición de imagen"/>
          <p:cNvSpPr>
            <a:spLocks noGrp="1"/>
          </p:cNvSpPr>
          <p:nvPr>
            <p:ph type="pic" idx="1"/>
          </p:nvPr>
        </p:nvSpPr>
        <p:spPr>
          <a:xfrm>
            <a:off x="1517649" y="373966"/>
            <a:ext cx="9777984" cy="5486400"/>
          </a:xfrm>
          <a:solidFill>
            <a:schemeClr val="bg2">
              <a:shade val="50000"/>
            </a:schemeClr>
          </a:solidFill>
        </p:spPr>
        <p:txBody>
          <a:bodyPr/>
          <a:lstStyle>
            <a:lvl1pPr marL="0" indent="0">
              <a:buNone/>
              <a:defRPr sz="3200"/>
            </a:lvl1pPr>
          </a:lstStyle>
          <a:p>
            <a:r>
              <a:rPr kumimoji="0" lang="es-ES"/>
              <a:t>Haga clic en el icono para agregar una imagen</a:t>
            </a:r>
            <a:endParaRPr kumimoji="0" lang="en-US" dirty="0"/>
          </a:p>
        </p:txBody>
      </p:sp>
      <p:sp>
        <p:nvSpPr>
          <p:cNvPr id="4" name="3 Marcador de texto"/>
          <p:cNvSpPr>
            <a:spLocks noGrp="1"/>
          </p:cNvSpPr>
          <p:nvPr>
            <p:ph type="body" sz="half" idx="2"/>
          </p:nvPr>
        </p:nvSpPr>
        <p:spPr>
          <a:xfrm>
            <a:off x="1524000" y="5867400"/>
            <a:ext cx="9777984"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a:xfrm>
            <a:off x="8144256" y="6556248"/>
            <a:ext cx="2804160" cy="301752"/>
          </a:xfrm>
        </p:spPr>
        <p:txBody>
          <a:bodyPr/>
          <a:lstStyle>
            <a:lvl1pPr>
              <a:defRPr sz="900"/>
            </a:lvl1pPr>
          </a:lstStyle>
          <a:p>
            <a:fld id="{7A23FADD-34DA-4A3E-B155-52C6E7A83904}" type="datetimeFigureOut">
              <a:rPr lang="en-US" smtClean="0"/>
              <a:t>18-Sep-17</a:t>
            </a:fld>
            <a:endParaRPr lang="en-US" dirty="0"/>
          </a:p>
        </p:txBody>
      </p:sp>
      <p:sp>
        <p:nvSpPr>
          <p:cNvPr id="6" name="5 Marcador de pie de página"/>
          <p:cNvSpPr>
            <a:spLocks noGrp="1"/>
          </p:cNvSpPr>
          <p:nvPr>
            <p:ph type="ftr" sz="quarter" idx="11"/>
          </p:nvPr>
        </p:nvSpPr>
        <p:spPr>
          <a:xfrm>
            <a:off x="1560576" y="6557169"/>
            <a:ext cx="6597429" cy="301752"/>
          </a:xfrm>
        </p:spPr>
        <p:txBody>
          <a:bodyPr/>
          <a:lstStyle>
            <a:lvl1pPr>
              <a:defRPr sz="900"/>
            </a:lvl1pPr>
          </a:lstStyle>
          <a:p>
            <a:endParaRPr lang="en-US" dirty="0"/>
          </a:p>
        </p:txBody>
      </p:sp>
      <p:sp>
        <p:nvSpPr>
          <p:cNvPr id="7" name="6 Marcador de número de diapositiva"/>
          <p:cNvSpPr>
            <a:spLocks noGrp="1"/>
          </p:cNvSpPr>
          <p:nvPr>
            <p:ph type="sldNum" sz="quarter" idx="12"/>
          </p:nvPr>
        </p:nvSpPr>
        <p:spPr>
          <a:xfrm>
            <a:off x="10956256" y="6556248"/>
            <a:ext cx="487680" cy="301752"/>
          </a:xfrm>
        </p:spPr>
        <p:txBody>
          <a:bodyPr/>
          <a:lstStyle>
            <a:lvl1pPr algn="ctr">
              <a:defRPr sz="900"/>
            </a:lvl1pPr>
          </a:lstStyle>
          <a:p>
            <a:fld id="{5B43F985-E448-4E0C-8795-2145C2DF0F13}" type="slidenum">
              <a:rPr lang="en-US" smtClean="0"/>
              <a:t>‹#›</a:t>
            </a:fld>
            <a:endParaRPr lang="en-US" dirty="0"/>
          </a:p>
        </p:txBody>
      </p:sp>
    </p:spTree>
    <p:extLst>
      <p:ext uri="{BB962C8B-B14F-4D97-AF65-F5344CB8AC3E}">
        <p14:creationId xmlns:p14="http://schemas.microsoft.com/office/powerpoint/2010/main" val="3382132425"/>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23FADD-34DA-4A3E-B155-52C6E7A83904}" type="datetimeFigureOut">
              <a:rPr lang="en-US" smtClean="0"/>
              <a:t>18-Sep-17</a:t>
            </a:fld>
            <a:endParaRPr lang="en-US" dirty="0"/>
          </a:p>
        </p:txBody>
      </p:sp>
      <p:sp>
        <p:nvSpPr>
          <p:cNvPr id="5" name="4 Marcador de pie de página"/>
          <p:cNvSpPr>
            <a:spLocks noGrp="1"/>
          </p:cNvSpPr>
          <p:nvPr>
            <p:ph type="ftr" sz="quarter" idx="11"/>
          </p:nvPr>
        </p:nvSpPr>
        <p:spPr/>
        <p:txBody>
          <a:bodyPr/>
          <a:lstStyle/>
          <a:p>
            <a:endParaRPr lang="en-US" dirty="0"/>
          </a:p>
        </p:txBody>
      </p:sp>
      <p:sp>
        <p:nvSpPr>
          <p:cNvPr id="6" name="5 Marcador de número de diapositiva"/>
          <p:cNvSpPr>
            <a:spLocks noGrp="1"/>
          </p:cNvSpPr>
          <p:nvPr>
            <p:ph type="sldNum" sz="quarter" idx="12"/>
          </p:nvPr>
        </p:nvSpPr>
        <p:spPr/>
        <p:txBody>
          <a:bodyPr/>
          <a:lstStyle/>
          <a:p>
            <a:fld id="{5B43F985-E448-4E0C-8795-2145C2DF0F13}" type="slidenum">
              <a:rPr lang="en-US" smtClean="0"/>
              <a:t>‹#›</a:t>
            </a:fld>
            <a:endParaRPr lang="en-US" dirty="0"/>
          </a:p>
        </p:txBody>
      </p:sp>
    </p:spTree>
    <p:extLst>
      <p:ext uri="{BB962C8B-B14F-4D97-AF65-F5344CB8AC3E}">
        <p14:creationId xmlns:p14="http://schemas.microsoft.com/office/powerpoint/2010/main" val="1657895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9042400" y="381000"/>
            <a:ext cx="2540000" cy="5486400"/>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609600" y="381000"/>
            <a:ext cx="8331200" cy="5486400"/>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7A23FADD-34DA-4A3E-B155-52C6E7A83904}" type="datetimeFigureOut">
              <a:rPr lang="en-US" smtClean="0"/>
              <a:t>18-Sep-17</a:t>
            </a:fld>
            <a:endParaRPr lang="en-US" dirty="0"/>
          </a:p>
        </p:txBody>
      </p:sp>
      <p:sp>
        <p:nvSpPr>
          <p:cNvPr id="5" name="4 Marcador de pie de página"/>
          <p:cNvSpPr>
            <a:spLocks noGrp="1"/>
          </p:cNvSpPr>
          <p:nvPr>
            <p:ph type="ftr" sz="quarter" idx="11"/>
          </p:nvPr>
        </p:nvSpPr>
        <p:spPr/>
        <p:txBody>
          <a:bodyPr/>
          <a:lstStyle/>
          <a:p>
            <a:endParaRPr lang="en-US" dirty="0"/>
          </a:p>
        </p:txBody>
      </p:sp>
      <p:sp>
        <p:nvSpPr>
          <p:cNvPr id="6" name="5 Marcador de número de diapositiva"/>
          <p:cNvSpPr>
            <a:spLocks noGrp="1"/>
          </p:cNvSpPr>
          <p:nvPr>
            <p:ph type="sldNum" sz="quarter" idx="12"/>
          </p:nvPr>
        </p:nvSpPr>
        <p:spPr/>
        <p:txBody>
          <a:bodyPr/>
          <a:lstStyle/>
          <a:p>
            <a:fld id="{5B43F985-E448-4E0C-8795-2145C2DF0F13}" type="slidenum">
              <a:rPr lang="en-US" smtClean="0"/>
              <a:t>‹#›</a:t>
            </a:fld>
            <a:endParaRPr lang="en-US" dirty="0"/>
          </a:p>
        </p:txBody>
      </p:sp>
    </p:spTree>
    <p:extLst>
      <p:ext uri="{BB962C8B-B14F-4D97-AF65-F5344CB8AC3E}">
        <p14:creationId xmlns:p14="http://schemas.microsoft.com/office/powerpoint/2010/main" val="519433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18EAA1-F789-4DB4-9382-DB4BCB804ED2}" type="datetimeFigureOut">
              <a:rPr lang="en-US" smtClean="0"/>
              <a:t>18-Sep-17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764512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18EAA1-F789-4DB4-9382-DB4BCB804ED2}" type="datetimeFigureOut">
              <a:rPr lang="en-US" smtClean="0"/>
              <a:t>18-Sep-17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514415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18EAA1-F789-4DB4-9382-DB4BCB804ED2}" type="datetimeFigureOut">
              <a:rPr lang="en-US" smtClean="0"/>
              <a:t>18-Sep-17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2508758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18EAA1-F789-4DB4-9382-DB4BCB804ED2}" type="datetimeFigureOut">
              <a:rPr lang="en-US" smtClean="0"/>
              <a:t>18-Sep-17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2823736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8EAA1-F789-4DB4-9382-DB4BCB804ED2}" type="datetimeFigureOut">
              <a:rPr lang="en-US" smtClean="0"/>
              <a:t>18-Sep-17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978924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18EAA1-F789-4DB4-9382-DB4BCB804ED2}" type="datetimeFigureOut">
              <a:rPr lang="en-US" smtClean="0"/>
              <a:t>18-Sep-17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343856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18EAA1-F789-4DB4-9382-DB4BCB804ED2}" type="datetimeFigureOut">
              <a:rPr lang="en-US" smtClean="0"/>
              <a:t>18-Sep-17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AD97B-8A18-461A-933F-F2ECAC22B60D}" type="slidenum">
              <a:rPr lang="en-US" smtClean="0"/>
              <a:t>‹#›</a:t>
            </a:fld>
            <a:endParaRPr lang="en-US"/>
          </a:p>
        </p:txBody>
      </p:sp>
    </p:spTree>
    <p:extLst>
      <p:ext uri="{BB962C8B-B14F-4D97-AF65-F5344CB8AC3E}">
        <p14:creationId xmlns:p14="http://schemas.microsoft.com/office/powerpoint/2010/main" val="250131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E18EAA1-F789-4DB4-9382-DB4BCB804ED2}" type="datetimeFigureOut">
              <a:rPr lang="en-US" smtClean="0"/>
              <a:t>18-Sep-17</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CCAD97B-8A18-461A-933F-F2ECAC22B60D}" type="slidenum">
              <a:rPr lang="en-US" smtClean="0"/>
              <a:t>‹#›</a:t>
            </a:fld>
            <a:endParaRPr lang="en-US"/>
          </a:p>
        </p:txBody>
      </p:sp>
    </p:spTree>
    <p:extLst>
      <p:ext uri="{BB962C8B-B14F-4D97-AF65-F5344CB8AC3E}">
        <p14:creationId xmlns:p14="http://schemas.microsoft.com/office/powerpoint/2010/main" val="18173185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10 Triángulo rectángulo"/>
          <p:cNvSpPr/>
          <p:nvPr/>
        </p:nvSpPr>
        <p:spPr>
          <a:xfrm>
            <a:off x="9379" y="14069"/>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cxnSp>
        <p:nvCxnSpPr>
          <p:cNvPr id="8" name="7 Conector recto"/>
          <p:cNvCxnSpPr/>
          <p:nvPr/>
        </p:nvCxnSpPr>
        <p:spPr>
          <a:xfrm>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8 Conector recto"/>
          <p:cNvCxnSpPr/>
          <p:nvPr/>
        </p:nvCxnSpPr>
        <p:spPr>
          <a:xfrm rot="10800000" flipV="1">
            <a:off x="8625059" y="4948410"/>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21 Marcador de título"/>
          <p:cNvSpPr>
            <a:spLocks noGrp="1"/>
          </p:cNvSpPr>
          <p:nvPr>
            <p:ph type="title"/>
          </p:nvPr>
        </p:nvSpPr>
        <p:spPr>
          <a:xfrm>
            <a:off x="609600" y="267494"/>
            <a:ext cx="10972800" cy="1399032"/>
          </a:xfrm>
          <a:prstGeom prst="rect">
            <a:avLst/>
          </a:prstGeom>
        </p:spPr>
        <p:txBody>
          <a:bodyPr vert="horz" anchor="ctr">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609600" y="1882808"/>
            <a:ext cx="10972800" cy="4572000"/>
          </a:xfrm>
          <a:prstGeom prst="rect">
            <a:avLst/>
          </a:prstGeom>
        </p:spPr>
        <p:txBody>
          <a:bodyPr vert="horz" anchor="t">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6388608" y="6480969"/>
            <a:ext cx="2844800" cy="301752"/>
          </a:xfrm>
          <a:prstGeom prst="rect">
            <a:avLst/>
          </a:prstGeom>
        </p:spPr>
        <p:txBody>
          <a:bodyPr vert="horz" anchor="b"/>
          <a:lstStyle>
            <a:lvl1pPr algn="l" eaLnBrk="1" latinLnBrk="0" hangingPunct="1">
              <a:defRPr kumimoji="0" sz="1000" b="0">
                <a:solidFill>
                  <a:schemeClr val="tx1"/>
                </a:solidFill>
              </a:defRPr>
            </a:lvl1pPr>
          </a:lstStyle>
          <a:p>
            <a:fld id="{7A23FADD-34DA-4A3E-B155-52C6E7A83904}" type="datetimeFigureOut">
              <a:rPr lang="en-US" smtClean="0"/>
              <a:t>18-Sep-17</a:t>
            </a:fld>
            <a:endParaRPr lang="en-US" dirty="0"/>
          </a:p>
        </p:txBody>
      </p:sp>
      <p:sp>
        <p:nvSpPr>
          <p:cNvPr id="3" name="2 Marcador de pie de página"/>
          <p:cNvSpPr>
            <a:spLocks noGrp="1"/>
          </p:cNvSpPr>
          <p:nvPr>
            <p:ph type="ftr" sz="quarter" idx="3"/>
          </p:nvPr>
        </p:nvSpPr>
        <p:spPr>
          <a:xfrm>
            <a:off x="609600" y="6481891"/>
            <a:ext cx="5680075" cy="300831"/>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23" name="22 Marcador de número de diapositiva"/>
          <p:cNvSpPr>
            <a:spLocks noGrp="1"/>
          </p:cNvSpPr>
          <p:nvPr>
            <p:ph type="sldNum" sz="quarter" idx="4"/>
          </p:nvPr>
        </p:nvSpPr>
        <p:spPr>
          <a:xfrm>
            <a:off x="10119360" y="6480969"/>
            <a:ext cx="670560" cy="301752"/>
          </a:xfrm>
          <a:prstGeom prst="rect">
            <a:avLst/>
          </a:prstGeom>
        </p:spPr>
        <p:txBody>
          <a:bodyPr vert="horz" anchor="b"/>
          <a:lstStyle>
            <a:lvl1pPr algn="ctr" eaLnBrk="1" latinLnBrk="0" hangingPunct="1">
              <a:defRPr kumimoji="0" sz="1200">
                <a:solidFill>
                  <a:schemeClr val="tx1"/>
                </a:solidFill>
              </a:defRPr>
            </a:lvl1pPr>
          </a:lstStyle>
          <a:p>
            <a:fld id="{5B43F985-E448-4E0C-8795-2145C2DF0F13}" type="slidenum">
              <a:rPr lang="en-US" smtClean="0"/>
              <a:t>‹#›</a:t>
            </a:fld>
            <a:endParaRPr lang="en-US" dirty="0"/>
          </a:p>
        </p:txBody>
      </p:sp>
    </p:spTree>
    <p:extLst>
      <p:ext uri="{BB962C8B-B14F-4D97-AF65-F5344CB8AC3E}">
        <p14:creationId xmlns:p14="http://schemas.microsoft.com/office/powerpoint/2010/main" val="173147959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EC7E-F8DC-4E5A-9100-5BADF6E815E3}"/>
              </a:ext>
            </a:extLst>
          </p:cNvPr>
          <p:cNvSpPr>
            <a:spLocks noGrp="1"/>
          </p:cNvSpPr>
          <p:nvPr>
            <p:ph type="ctrTitle"/>
          </p:nvPr>
        </p:nvSpPr>
        <p:spPr>
          <a:xfrm>
            <a:off x="2049420" y="1322825"/>
            <a:ext cx="8791575" cy="887079"/>
          </a:xfrm>
        </p:spPr>
        <p:txBody>
          <a:bodyPr/>
          <a:lstStyle/>
          <a:p>
            <a:pPr algn="ctr"/>
            <a:r>
              <a:rPr lang="es-DO" b="1" dirty="0">
                <a:latin typeface="Baskerville Old Face" panose="02020602080505020303" pitchFamily="18" charset="0"/>
              </a:rPr>
              <a:t>CAPÍTULO 1</a:t>
            </a:r>
            <a:endParaRPr lang="en-US" b="1" dirty="0">
              <a:latin typeface="Baskerville Old Face" panose="02020602080505020303" pitchFamily="18" charset="0"/>
            </a:endParaRPr>
          </a:p>
        </p:txBody>
      </p:sp>
      <p:sp>
        <p:nvSpPr>
          <p:cNvPr id="6" name="Title 1">
            <a:extLst>
              <a:ext uri="{FF2B5EF4-FFF2-40B4-BE49-F238E27FC236}">
                <a16:creationId xmlns:a16="http://schemas.microsoft.com/office/drawing/2014/main" id="{F6AB9923-5AB3-4F2A-A3A2-0A48CEACC84F}"/>
              </a:ext>
            </a:extLst>
          </p:cNvPr>
          <p:cNvSpPr txBox="1">
            <a:spLocks/>
          </p:cNvSpPr>
          <p:nvPr/>
        </p:nvSpPr>
        <p:spPr>
          <a:xfrm>
            <a:off x="2049421" y="2739942"/>
            <a:ext cx="8791575" cy="2387600"/>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es-DO" b="1" dirty="0">
                <a:latin typeface="Baskerville Old Face" panose="02020602080505020303" pitchFamily="18" charset="0"/>
              </a:rPr>
              <a:t>PLANEACIÓN, ORGANIZACIÓN E INSTALACIÓN DE CENTROS DE CÓMPUTOS</a:t>
            </a:r>
            <a:endParaRPr lang="en-US" b="1" dirty="0">
              <a:latin typeface="Baskerville Old Face" panose="02020602080505020303" pitchFamily="18" charset="0"/>
            </a:endParaRPr>
          </a:p>
        </p:txBody>
      </p:sp>
    </p:spTree>
    <p:extLst>
      <p:ext uri="{BB962C8B-B14F-4D97-AF65-F5344CB8AC3E}">
        <p14:creationId xmlns:p14="http://schemas.microsoft.com/office/powerpoint/2010/main" val="6921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A picture containing electronics&#10;&#10;Description generated with high confidence"/>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 name="Content Placeholder 4" descr="A picture containing fence, scene, building, indoor&#10;&#10;Description generated with very high confidence"/>
          <p:cNvPicPr>
            <a:picLocks noChangeAspect="1"/>
          </p:cNvPicPr>
          <p:nvPr/>
        </p:nvPicPr>
        <p:blipFill rotWithShape="1">
          <a:blip r:embed="rId3">
            <a:alphaModFix/>
            <a:extLst>
              <a:ext uri="{28A0092B-C50C-407E-A947-70E740481C1C}">
                <a14:useLocalDpi xmlns:a14="http://schemas.microsoft.com/office/drawing/2010/main" val="0"/>
              </a:ext>
            </a:extLst>
          </a:blip>
          <a:srcRect t="12080" b="3625"/>
          <a:stretch/>
        </p:blipFill>
        <p:spPr>
          <a:xfrm>
            <a:off x="3611" y="10"/>
            <a:ext cx="12188389" cy="6857990"/>
          </a:xfrm>
          <a:prstGeom prst="rect">
            <a:avLst/>
          </a:prstGeom>
        </p:spPr>
      </p:pic>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F8AE5681-1D86-49D0-9738-EA0167CC2097}"/>
              </a:ext>
            </a:extLst>
          </p:cNvPr>
          <p:cNvSpPr>
            <a:spLocks noGrp="1"/>
          </p:cNvSpPr>
          <p:nvPr>
            <p:ph type="title"/>
          </p:nvPr>
        </p:nvSpPr>
        <p:spPr>
          <a:xfrm>
            <a:off x="1143001" y="1007533"/>
            <a:ext cx="9905998" cy="1092200"/>
          </a:xfrm>
        </p:spPr>
        <p:txBody>
          <a:bodyPr>
            <a:normAutofit/>
          </a:bodyPr>
          <a:lstStyle/>
          <a:p>
            <a:pPr algn="ctr"/>
            <a:r>
              <a:rPr lang="es-DO" b="1" dirty="0">
                <a:latin typeface="Baskerville Old Face" panose="02020602080505020303" pitchFamily="18" charset="0"/>
              </a:rPr>
              <a:t>Administrar los datos</a:t>
            </a:r>
            <a:endParaRPr lang="en-US" dirty="0"/>
          </a:p>
        </p:txBody>
      </p:sp>
      <p:sp>
        <p:nvSpPr>
          <p:cNvPr id="10" name="Content Placeholder 9"/>
          <p:cNvSpPr>
            <a:spLocks noGrp="1"/>
          </p:cNvSpPr>
          <p:nvPr>
            <p:ph idx="1"/>
          </p:nvPr>
        </p:nvSpPr>
        <p:spPr>
          <a:xfrm>
            <a:off x="1143001" y="2252134"/>
            <a:ext cx="9905999" cy="3454399"/>
          </a:xfrm>
        </p:spPr>
        <p:txBody>
          <a:bodyPr anchor="ctr">
            <a:normAutofit fontScale="92500"/>
          </a:bodyPr>
          <a:lstStyle/>
          <a:p>
            <a:pPr marL="0" indent="0" algn="just">
              <a:buNone/>
            </a:pPr>
            <a:r>
              <a:rPr lang="es-DO" sz="3600" b="1" dirty="0">
                <a:latin typeface="Baskerville Old Face" panose="02020602080505020303" pitchFamily="18" charset="0"/>
              </a:rPr>
              <a:t>Otro componente clave de una infraestructura de almacenamiento Green es comprender la administración del ciclo de vida de la información (ILM) e implementar tecnologías de vitalización que maximicen el aprovechamiento de los recursos de disco y cinta.</a:t>
            </a:r>
            <a:endParaRPr lang="en-US" sz="3600" b="1" dirty="0">
              <a:latin typeface="Baskerville Old Face" panose="02020602080505020303" pitchFamily="18" charset="0"/>
            </a:endParaRPr>
          </a:p>
          <a:p>
            <a:pPr marL="0" indent="0">
              <a:buNone/>
            </a:pPr>
            <a:endParaRPr lang="en-US" sz="2000" dirty="0"/>
          </a:p>
        </p:txBody>
      </p:sp>
    </p:spTree>
    <p:extLst>
      <p:ext uri="{BB962C8B-B14F-4D97-AF65-F5344CB8AC3E}">
        <p14:creationId xmlns:p14="http://schemas.microsoft.com/office/powerpoint/2010/main" val="2627148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A picture containing electronics&#10;&#10;Description generated with high confidence"/>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 name="Content Placeholder 4" descr="A picture containing object&#10;&#10;Description generated with high confidence"/>
          <p:cNvPicPr>
            <a:picLocks noChangeAspect="1"/>
          </p:cNvPicPr>
          <p:nvPr/>
        </p:nvPicPr>
        <p:blipFill rotWithShape="1">
          <a:blip r:embed="rId3">
            <a:alphaModFix/>
            <a:extLst>
              <a:ext uri="{28A0092B-C50C-407E-A947-70E740481C1C}">
                <a14:useLocalDpi xmlns:a14="http://schemas.microsoft.com/office/drawing/2010/main" val="0"/>
              </a:ext>
            </a:extLst>
          </a:blip>
          <a:srcRect t="1718"/>
          <a:stretch/>
        </p:blipFill>
        <p:spPr>
          <a:xfrm>
            <a:off x="3611" y="10"/>
            <a:ext cx="12188389" cy="6857990"/>
          </a:xfrm>
          <a:prstGeom prst="rect">
            <a:avLst/>
          </a:prstGeom>
        </p:spPr>
      </p:pic>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6A8E1EF9-CDF3-4B35-B45A-1643B9C3086A}"/>
              </a:ext>
            </a:extLst>
          </p:cNvPr>
          <p:cNvSpPr>
            <a:spLocks noGrp="1"/>
          </p:cNvSpPr>
          <p:nvPr>
            <p:ph type="title"/>
          </p:nvPr>
        </p:nvSpPr>
        <p:spPr>
          <a:xfrm>
            <a:off x="1143001" y="1007533"/>
            <a:ext cx="9905998" cy="1092200"/>
          </a:xfrm>
        </p:spPr>
        <p:txBody>
          <a:bodyPr>
            <a:normAutofit/>
          </a:bodyPr>
          <a:lstStyle/>
          <a:p>
            <a:pPr algn="ctr"/>
            <a:r>
              <a:rPr lang="es-DO" b="1" dirty="0">
                <a:latin typeface="Baskerville Old Face" panose="02020602080505020303" pitchFamily="18" charset="0"/>
              </a:rPr>
              <a:t>Monitorear las tasas de utilización</a:t>
            </a:r>
            <a:endParaRPr lang="en-US" dirty="0"/>
          </a:p>
        </p:txBody>
      </p:sp>
      <p:sp>
        <p:nvSpPr>
          <p:cNvPr id="10" name="Content Placeholder 9"/>
          <p:cNvSpPr>
            <a:spLocks noGrp="1"/>
          </p:cNvSpPr>
          <p:nvPr>
            <p:ph idx="1"/>
          </p:nvPr>
        </p:nvSpPr>
        <p:spPr>
          <a:xfrm>
            <a:off x="1143001" y="1981202"/>
            <a:ext cx="9905999" cy="3937684"/>
          </a:xfrm>
        </p:spPr>
        <p:txBody>
          <a:bodyPr anchor="ctr">
            <a:normAutofit fontScale="77500" lnSpcReduction="20000"/>
          </a:bodyPr>
          <a:lstStyle/>
          <a:p>
            <a:pPr marL="0" indent="0" algn="just">
              <a:buNone/>
            </a:pPr>
            <a:r>
              <a:rPr lang="es-DO" sz="3800" b="1" dirty="0">
                <a:latin typeface="Baskerville Old Face" panose="02020602080505020303" pitchFamily="18" charset="0"/>
              </a:rPr>
              <a:t>Incluso con el diagnóstico correcto y con soluciones de hardware e ILM instaladas, la eficiencia del centro de cómputos dependerá de cómo se gestione. </a:t>
            </a:r>
            <a:endParaRPr lang="en-US" sz="3800" b="1" dirty="0">
              <a:latin typeface="Baskerville Old Face" panose="02020602080505020303" pitchFamily="18" charset="0"/>
            </a:endParaRPr>
          </a:p>
          <a:p>
            <a:pPr marL="0" indent="0" algn="just">
              <a:buNone/>
            </a:pPr>
            <a:r>
              <a:rPr lang="es-DO" sz="3800" b="1" dirty="0">
                <a:latin typeface="Baskerville Old Face" panose="02020602080505020303" pitchFamily="18" charset="0"/>
              </a:rPr>
              <a:t>Durante la mayor parte del tiempo, la mayoría de los centros de cómputo se ejecutan por debajo de la capacidad pico. </a:t>
            </a:r>
            <a:endParaRPr lang="en-US" sz="3800" b="1" dirty="0">
              <a:latin typeface="Baskerville Old Face" panose="02020602080505020303" pitchFamily="18" charset="0"/>
            </a:endParaRPr>
          </a:p>
          <a:p>
            <a:pPr marL="0" indent="0" algn="just">
              <a:buNone/>
            </a:pPr>
            <a:r>
              <a:rPr lang="es-DO" sz="3800" b="1" dirty="0">
                <a:latin typeface="Baskerville Old Face" panose="02020602080505020303" pitchFamily="18" charset="0"/>
              </a:rPr>
              <a:t>Implementando software de administración de almacenamiento, las organizaciones pueden obtener ahorros de costos importantes.</a:t>
            </a:r>
            <a:endParaRPr lang="en-US" sz="3800" b="1" dirty="0">
              <a:latin typeface="Baskerville Old Face" panose="02020602080505020303" pitchFamily="18" charset="0"/>
            </a:endParaRPr>
          </a:p>
          <a:p>
            <a:pPr marL="0" indent="0">
              <a:buNone/>
            </a:pPr>
            <a:endParaRPr lang="en-US" sz="2000" dirty="0"/>
          </a:p>
        </p:txBody>
      </p:sp>
    </p:spTree>
    <p:extLst>
      <p:ext uri="{BB962C8B-B14F-4D97-AF65-F5344CB8AC3E}">
        <p14:creationId xmlns:p14="http://schemas.microsoft.com/office/powerpoint/2010/main" val="922815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9"/>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A picture containing electronics&#10;&#10;Description generated with high confidence"/>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5" name="Picture 4" descr="A picture containing LEGO, toy&#10;&#10;Description generated with very high confidence">
            <a:extLst>
              <a:ext uri="{FF2B5EF4-FFF2-40B4-BE49-F238E27FC236}">
                <a16:creationId xmlns:a16="http://schemas.microsoft.com/office/drawing/2014/main" id="{A27BD7E5-B732-428F-BC67-487612A3BA9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1147" b="22587"/>
          <a:stretch/>
        </p:blipFill>
        <p:spPr>
          <a:xfrm>
            <a:off x="3611" y="10"/>
            <a:ext cx="12188389" cy="6857990"/>
          </a:xfrm>
          <a:prstGeom prst="rect">
            <a:avLst/>
          </a:prstGeom>
        </p:spPr>
      </p:pic>
      <p:grpSp>
        <p:nvGrpSpPr>
          <p:cNvPr id="42"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5"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6"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7"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8"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17" name="Group 16"/>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0"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1"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2"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4"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5"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18" name="Group 17"/>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6"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27"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28"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19" name="Group 18"/>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0"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1"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2"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3"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4"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5"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46C3E880-1F6A-4725-9DB1-925F68F9D7B7}"/>
              </a:ext>
            </a:extLst>
          </p:cNvPr>
          <p:cNvSpPr>
            <a:spLocks noGrp="1"/>
          </p:cNvSpPr>
          <p:nvPr>
            <p:ph type="title"/>
          </p:nvPr>
        </p:nvSpPr>
        <p:spPr>
          <a:xfrm>
            <a:off x="1143001" y="1007533"/>
            <a:ext cx="9905998" cy="1092200"/>
          </a:xfrm>
        </p:spPr>
        <p:txBody>
          <a:bodyPr>
            <a:normAutofit/>
          </a:bodyPr>
          <a:lstStyle/>
          <a:p>
            <a:pPr algn="ctr"/>
            <a:r>
              <a:rPr lang="es-DO" sz="4000" b="1" dirty="0">
                <a:latin typeface="Baskerville Old Face" panose="02020602080505020303" pitchFamily="18" charset="0"/>
              </a:rPr>
              <a:t>PLANEACIÓN OPERATIVA</a:t>
            </a:r>
            <a:endParaRPr lang="en-US" sz="4000"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5C32B5A9-7202-4CF6-BA98-E624735A041B}"/>
              </a:ext>
            </a:extLst>
          </p:cNvPr>
          <p:cNvSpPr>
            <a:spLocks noGrp="1"/>
          </p:cNvSpPr>
          <p:nvPr>
            <p:ph idx="1"/>
          </p:nvPr>
        </p:nvSpPr>
        <p:spPr>
          <a:xfrm>
            <a:off x="1143001" y="2252134"/>
            <a:ext cx="9905999" cy="3454399"/>
          </a:xfrm>
        </p:spPr>
        <p:txBody>
          <a:bodyPr anchor="ctr">
            <a:normAutofit lnSpcReduction="10000"/>
          </a:bodyPr>
          <a:lstStyle/>
          <a:p>
            <a:pPr marL="0" indent="0" algn="just">
              <a:buNone/>
            </a:pPr>
            <a:r>
              <a:rPr lang="es-DO" sz="3200" b="1" dirty="0">
                <a:latin typeface="Baskerville Old Face" panose="02020602080505020303" pitchFamily="18" charset="0"/>
              </a:rPr>
              <a:t>La planeación operativa de un centro de cómputo consiste en realizar un detallado análisis de las necesidades de la empresa y definir en base a ellas una plataforma tecnológica con una infraestructura en hardware, software, personal operativo, etc. Que soporte las operaciones de la empresa y se utilice como el medio de procesamiento de información. </a:t>
            </a:r>
            <a:endParaRPr lang="en-US" sz="3200" b="1" dirty="0">
              <a:latin typeface="Baskerville Old Face" panose="02020602080505020303" pitchFamily="18" charset="0"/>
            </a:endParaRPr>
          </a:p>
          <a:p>
            <a:pPr marL="0" indent="0">
              <a:buNone/>
            </a:pPr>
            <a:endParaRPr lang="en-US" sz="2000" dirty="0"/>
          </a:p>
        </p:txBody>
      </p:sp>
    </p:spTree>
    <p:extLst>
      <p:ext uri="{BB962C8B-B14F-4D97-AF65-F5344CB8AC3E}">
        <p14:creationId xmlns:p14="http://schemas.microsoft.com/office/powerpoint/2010/main" val="2872548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 name="Content Placeholder 4"/>
          <p:cNvPicPr>
            <a:picLocks noChangeAspect="1"/>
          </p:cNvPicPr>
          <p:nvPr/>
        </p:nvPicPr>
        <p:blipFill rotWithShape="1">
          <a:blip r:embed="rId3">
            <a:alphaModFix/>
            <a:extLst>
              <a:ext uri="{28A0092B-C50C-407E-A947-70E740481C1C}">
                <a14:useLocalDpi xmlns:a14="http://schemas.microsoft.com/office/drawing/2010/main" val="0"/>
              </a:ext>
            </a:extLst>
          </a:blip>
          <a:srcRect t="3819" b="6155"/>
          <a:stretch/>
        </p:blipFill>
        <p:spPr>
          <a:xfrm>
            <a:off x="3611" y="10"/>
            <a:ext cx="12188389" cy="6857990"/>
          </a:xfrm>
          <a:prstGeom prst="rect">
            <a:avLst/>
          </a:prstGeom>
        </p:spPr>
      </p:pic>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000B0EB6-4D16-43EC-87F6-EB0E613C3F3F}"/>
              </a:ext>
            </a:extLst>
          </p:cNvPr>
          <p:cNvSpPr>
            <a:spLocks noGrp="1"/>
          </p:cNvSpPr>
          <p:nvPr>
            <p:ph type="title"/>
          </p:nvPr>
        </p:nvSpPr>
        <p:spPr>
          <a:xfrm>
            <a:off x="1143001" y="1007533"/>
            <a:ext cx="9905998" cy="1092200"/>
          </a:xfrm>
        </p:spPr>
        <p:txBody>
          <a:bodyPr>
            <a:normAutofit/>
          </a:bodyPr>
          <a:lstStyle/>
          <a:p>
            <a:pPr algn="ctr"/>
            <a:r>
              <a:rPr lang="es-DO" sz="4000" b="1" dirty="0">
                <a:latin typeface="Baskerville Old Face" panose="02020602080505020303" pitchFamily="18" charset="0"/>
              </a:rPr>
              <a:t>PLANEACIÓN DE PERSONAL</a:t>
            </a:r>
            <a:endParaRPr lang="en-US" dirty="0">
              <a:latin typeface="Baskerville Old Face" panose="02020602080505020303" pitchFamily="18" charset="0"/>
            </a:endParaRPr>
          </a:p>
        </p:txBody>
      </p:sp>
      <p:sp>
        <p:nvSpPr>
          <p:cNvPr id="10" name="Content Placeholder 9"/>
          <p:cNvSpPr>
            <a:spLocks noGrp="1"/>
          </p:cNvSpPr>
          <p:nvPr>
            <p:ph idx="1"/>
          </p:nvPr>
        </p:nvSpPr>
        <p:spPr>
          <a:xfrm>
            <a:off x="1143001" y="2099734"/>
            <a:ext cx="9905999" cy="3794440"/>
          </a:xfrm>
        </p:spPr>
        <p:txBody>
          <a:bodyPr anchor="ctr">
            <a:normAutofit fontScale="92500" lnSpcReduction="20000"/>
          </a:bodyPr>
          <a:lstStyle/>
          <a:p>
            <a:pPr marL="0" indent="0" algn="just">
              <a:buNone/>
            </a:pPr>
            <a:r>
              <a:rPr lang="es-DO" sz="3500" b="1" dirty="0">
                <a:latin typeface="Baskerville Old Face" panose="02020602080505020303" pitchFamily="18" charset="0"/>
              </a:rPr>
              <a:t>Cualquier centro de cómputo por pequeño que sea, necesita determinar anticipadamente el número de personas que van a requerir para sus tareas o funciones. </a:t>
            </a:r>
            <a:endParaRPr lang="en-US" sz="3500" b="1" dirty="0">
              <a:latin typeface="Baskerville Old Face" panose="02020602080505020303" pitchFamily="18" charset="0"/>
            </a:endParaRPr>
          </a:p>
          <a:p>
            <a:pPr marL="0" indent="0" algn="just">
              <a:buNone/>
            </a:pPr>
            <a:r>
              <a:rPr lang="es-DO" sz="3500" b="1" dirty="0">
                <a:latin typeface="Baskerville Old Face" panose="02020602080505020303" pitchFamily="18" charset="0"/>
              </a:rPr>
              <a:t>La planeación del recurso humano tiene por objeto satisfacer las necesidades de personal de centro de cómputo, por ejemplo, cubrir a tiempo y con la persona indicada un puesto que este vacante.</a:t>
            </a:r>
            <a:endParaRPr lang="en-US" b="1" dirty="0">
              <a:latin typeface="Baskerville Old Face" panose="02020602080505020303" pitchFamily="18" charset="0"/>
            </a:endParaRPr>
          </a:p>
        </p:txBody>
      </p:sp>
    </p:spTree>
    <p:extLst>
      <p:ext uri="{BB962C8B-B14F-4D97-AF65-F5344CB8AC3E}">
        <p14:creationId xmlns:p14="http://schemas.microsoft.com/office/powerpoint/2010/main" val="3759738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 name="Content Placeholder 4"/>
          <p:cNvPicPr>
            <a:picLocks noChangeAspect="1"/>
          </p:cNvPicPr>
          <p:nvPr/>
        </p:nvPicPr>
        <p:blipFill rotWithShape="1">
          <a:blip r:embed="rId3">
            <a:duotone>
              <a:prstClr val="black"/>
              <a:schemeClr val="accent5">
                <a:tint val="45000"/>
                <a:satMod val="400000"/>
              </a:schemeClr>
            </a:duotone>
            <a:alphaModFix/>
            <a:extLst>
              <a:ext uri="{28A0092B-C50C-407E-A947-70E740481C1C}">
                <a14:useLocalDpi xmlns:a14="http://schemas.microsoft.com/office/drawing/2010/main" val="0"/>
              </a:ext>
            </a:extLst>
          </a:blip>
          <a:srcRect t="24978"/>
          <a:stretch/>
        </p:blipFill>
        <p:spPr>
          <a:xfrm>
            <a:off x="-2" y="10"/>
            <a:ext cx="12188369" cy="6857990"/>
          </a:xfrm>
          <a:prstGeom prst="rect">
            <a:avLst/>
          </a:prstGeom>
        </p:spPr>
      </p:pic>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AED7DA22-3D70-4351-8B31-A2B4706E4E11}"/>
              </a:ext>
            </a:extLst>
          </p:cNvPr>
          <p:cNvSpPr>
            <a:spLocks noGrp="1"/>
          </p:cNvSpPr>
          <p:nvPr>
            <p:ph type="title"/>
          </p:nvPr>
        </p:nvSpPr>
        <p:spPr>
          <a:xfrm>
            <a:off x="1143001" y="1007533"/>
            <a:ext cx="9905998" cy="1092200"/>
          </a:xfrm>
        </p:spPr>
        <p:txBody>
          <a:bodyPr>
            <a:normAutofit/>
          </a:bodyPr>
          <a:lstStyle/>
          <a:p>
            <a:pPr algn="ctr"/>
            <a:r>
              <a:rPr lang="es-DO" sz="4400" b="1" dirty="0">
                <a:latin typeface="Baskerville Old Face" panose="02020602080505020303" pitchFamily="18" charset="0"/>
              </a:rPr>
              <a:t>DIMENSIONAMIENTO</a:t>
            </a:r>
            <a:endParaRPr lang="en-US" sz="4400" b="1" dirty="0">
              <a:latin typeface="Baskerville Old Face" panose="02020602080505020303" pitchFamily="18" charset="0"/>
            </a:endParaRPr>
          </a:p>
        </p:txBody>
      </p:sp>
      <p:sp>
        <p:nvSpPr>
          <p:cNvPr id="10" name="Content Placeholder 9"/>
          <p:cNvSpPr>
            <a:spLocks noGrp="1"/>
          </p:cNvSpPr>
          <p:nvPr>
            <p:ph idx="1"/>
          </p:nvPr>
        </p:nvSpPr>
        <p:spPr>
          <a:xfrm>
            <a:off x="1143001" y="1981201"/>
            <a:ext cx="9905999" cy="4110565"/>
          </a:xfrm>
        </p:spPr>
        <p:txBody>
          <a:bodyPr anchor="ctr">
            <a:normAutofit/>
          </a:bodyPr>
          <a:lstStyle/>
          <a:p>
            <a:pPr marL="0" indent="0">
              <a:buNone/>
            </a:pPr>
            <a:r>
              <a:rPr lang="es-DO" b="1" dirty="0">
                <a:latin typeface="Baskerville Old Face" panose="02020602080505020303" pitchFamily="18" charset="0"/>
              </a:rPr>
              <a:t>EL CENTRO DE CÓMPUTO DEBERÁ CUMPLIR CON LAS SIGUIENTES CARACTERÍSTICAS: </a:t>
            </a:r>
            <a:br>
              <a:rPr lang="es-DO" b="1" dirty="0">
                <a:latin typeface="Baskerville Old Face" panose="02020602080505020303" pitchFamily="18" charset="0"/>
              </a:rPr>
            </a:br>
            <a:endParaRPr lang="en-US" dirty="0">
              <a:latin typeface="Baskerville Old Face" panose="02020602080505020303" pitchFamily="18" charset="0"/>
            </a:endParaRPr>
          </a:p>
          <a:p>
            <a:pPr algn="just"/>
            <a:r>
              <a:rPr lang="es-DO" b="1" i="1" dirty="0">
                <a:latin typeface="Baskerville Old Face" panose="02020602080505020303" pitchFamily="18" charset="0"/>
              </a:rPr>
              <a:t>Características Físicas. </a:t>
            </a:r>
            <a:r>
              <a:rPr lang="es-DO" b="1" dirty="0">
                <a:latin typeface="Baskerville Old Face" panose="02020602080505020303" pitchFamily="18" charset="0"/>
              </a:rPr>
              <a:t>- Las dimensiones de la sala son 10.40 x 7.70 metros.</a:t>
            </a:r>
            <a:endParaRPr lang="en-US" b="1" dirty="0">
              <a:latin typeface="Baskerville Old Face" panose="02020602080505020303" pitchFamily="18" charset="0"/>
            </a:endParaRPr>
          </a:p>
          <a:p>
            <a:pPr algn="just"/>
            <a:r>
              <a:rPr lang="es-DO" b="1" i="1" dirty="0">
                <a:latin typeface="Baskerville Old Face" panose="02020602080505020303" pitchFamily="18" charset="0"/>
              </a:rPr>
              <a:t>Características Eléctricas. </a:t>
            </a:r>
            <a:r>
              <a:rPr lang="es-DO" b="1" dirty="0">
                <a:latin typeface="Baskerville Old Face" panose="02020602080505020303" pitchFamily="18" charset="0"/>
              </a:rPr>
              <a:t>- Estará constituido básicamente por un generador, UPS' s y tableros de distribución de energía. </a:t>
            </a:r>
            <a:endParaRPr lang="en-US" b="1" dirty="0">
              <a:latin typeface="Baskerville Old Face" panose="02020602080505020303" pitchFamily="18" charset="0"/>
            </a:endParaRPr>
          </a:p>
          <a:p>
            <a:pPr algn="just"/>
            <a:r>
              <a:rPr lang="es-DO" b="1" i="1" dirty="0">
                <a:latin typeface="Baskerville Old Face" panose="02020602080505020303" pitchFamily="18" charset="0"/>
              </a:rPr>
              <a:t>Características Seguridad. </a:t>
            </a:r>
            <a:r>
              <a:rPr lang="es-DO" b="1" dirty="0">
                <a:latin typeface="Baskerville Old Face" panose="02020602080505020303" pitchFamily="18" charset="0"/>
              </a:rPr>
              <a:t>- Se realizará mediante cámaras dentro del edificio.</a:t>
            </a:r>
            <a:endParaRPr lang="en-US" sz="2000" b="1" dirty="0">
              <a:latin typeface="Baskerville Old Face" panose="02020602080505020303" pitchFamily="18" charset="0"/>
            </a:endParaRPr>
          </a:p>
        </p:txBody>
      </p:sp>
      <p:sp>
        <p:nvSpPr>
          <p:cNvPr id="5" name="TextBox 4">
            <a:extLst>
              <a:ext uri="{FF2B5EF4-FFF2-40B4-BE49-F238E27FC236}">
                <a16:creationId xmlns:a16="http://schemas.microsoft.com/office/drawing/2014/main" id="{3DEB6547-C5E6-4B22-8E8A-32DBE70B17E0}"/>
              </a:ext>
            </a:extLst>
          </p:cNvPr>
          <p:cNvSpPr txBox="1"/>
          <p:nvPr/>
        </p:nvSpPr>
        <p:spPr>
          <a:xfrm>
            <a:off x="1091142" y="1915696"/>
            <a:ext cx="9834562" cy="4031873"/>
          </a:xfrm>
          <a:prstGeom prst="rect">
            <a:avLst/>
          </a:prstGeom>
          <a:noFill/>
        </p:spPr>
        <p:txBody>
          <a:bodyPr wrap="square" rtlCol="0">
            <a:spAutoFit/>
          </a:bodyPr>
          <a:lstStyle/>
          <a:p>
            <a:pPr algn="just"/>
            <a:r>
              <a:rPr lang="es-DO" sz="3200" b="1" dirty="0">
                <a:latin typeface="Baskerville Old Face" panose="02020602080505020303" pitchFamily="18" charset="0"/>
              </a:rPr>
              <a:t>Al momento de tomar en cuenta las consideraciones específicas del cuarto de trabajo tomaremos algunas opciones para la distribución física de los equipos, los cuales permitirán de acuerdo con la actividad específica del centro de cómputo una adecuada distribución de espacio físico y de zonas interrelacionadas, además de, requerimientos ambientales que irán en beneficio de su personal.</a:t>
            </a:r>
            <a:endParaRPr lang="en-US" sz="3200" b="1" dirty="0">
              <a:latin typeface="Baskerville Old Face" panose="02020602080505020303" pitchFamily="18" charset="0"/>
            </a:endParaRPr>
          </a:p>
        </p:txBody>
      </p:sp>
    </p:spTree>
    <p:extLst>
      <p:ext uri="{BB962C8B-B14F-4D97-AF65-F5344CB8AC3E}">
        <p14:creationId xmlns:p14="http://schemas.microsoft.com/office/powerpoint/2010/main" val="342726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 name="Content Placeholder 4"/>
          <p:cNvPicPr>
            <a:picLocks noChangeAspect="1"/>
          </p:cNvPicPr>
          <p:nvPr/>
        </p:nvPicPr>
        <p:blipFill rotWithShape="1">
          <a:blip r:embed="rId3">
            <a:alphaModFix/>
            <a:extLst>
              <a:ext uri="{28A0092B-C50C-407E-A947-70E740481C1C}">
                <a14:useLocalDpi xmlns:a14="http://schemas.microsoft.com/office/drawing/2010/main" val="0"/>
              </a:ext>
            </a:extLst>
          </a:blip>
          <a:srcRect t="24978"/>
          <a:stretch/>
        </p:blipFill>
        <p:spPr>
          <a:xfrm>
            <a:off x="3611" y="10"/>
            <a:ext cx="12188389" cy="6857990"/>
          </a:xfrm>
          <a:prstGeom prst="rect">
            <a:avLst/>
          </a:prstGeom>
        </p:spPr>
      </p:pic>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5215A38F-7DB8-4F01-B45B-F38C251E602F}"/>
              </a:ext>
            </a:extLst>
          </p:cNvPr>
          <p:cNvSpPr>
            <a:spLocks noGrp="1"/>
          </p:cNvSpPr>
          <p:nvPr>
            <p:ph type="title"/>
          </p:nvPr>
        </p:nvSpPr>
        <p:spPr>
          <a:xfrm>
            <a:off x="1143001" y="896320"/>
            <a:ext cx="9905998" cy="1092200"/>
          </a:xfrm>
        </p:spPr>
        <p:txBody>
          <a:bodyPr>
            <a:normAutofit fontScale="90000"/>
          </a:bodyPr>
          <a:lstStyle/>
          <a:p>
            <a:pPr algn="just"/>
            <a:r>
              <a:rPr lang="es-DO" sz="2400" b="1" dirty="0">
                <a:latin typeface="Baskerville Old Face" panose="02020602080505020303" pitchFamily="18" charset="0"/>
              </a:rPr>
              <a:t>Como parte del proceso de planeación de instalaciones físicas de debe dar especial énfasis a los siguientes puntos: </a:t>
            </a:r>
            <a:br>
              <a:rPr lang="en-US" sz="2000" dirty="0"/>
            </a:br>
            <a:endParaRPr lang="en-US" sz="2000" dirty="0"/>
          </a:p>
        </p:txBody>
      </p:sp>
      <p:sp>
        <p:nvSpPr>
          <p:cNvPr id="10" name="Content Placeholder 9"/>
          <p:cNvSpPr>
            <a:spLocks noGrp="1"/>
          </p:cNvSpPr>
          <p:nvPr>
            <p:ph idx="1"/>
          </p:nvPr>
        </p:nvSpPr>
        <p:spPr>
          <a:xfrm>
            <a:off x="940329" y="1730375"/>
            <a:ext cx="10302346" cy="4352927"/>
          </a:xfrm>
        </p:spPr>
        <p:txBody>
          <a:bodyPr anchor="ctr">
            <a:normAutofit/>
          </a:bodyPr>
          <a:lstStyle/>
          <a:p>
            <a:pPr lvl="0"/>
            <a:r>
              <a:rPr lang="es-DO" b="1" dirty="0">
                <a:latin typeface="Baskerville Old Face" panose="02020602080505020303" pitchFamily="18" charset="0"/>
              </a:rPr>
              <a:t>Local físico: </a:t>
            </a:r>
            <a:r>
              <a:rPr lang="es-DO" dirty="0">
                <a:latin typeface="Baskerville Old Face" panose="02020602080505020303" pitchFamily="18" charset="0"/>
              </a:rPr>
              <a:t>Donde se analizará el espacio disponible, el acceso de equipos y personal, instalaciones de suministro eléctrico, acondicionamiento térmico y elementos de seguridad disponibles. </a:t>
            </a:r>
            <a:endParaRPr lang="en-US" dirty="0">
              <a:latin typeface="Baskerville Old Face" panose="02020602080505020303" pitchFamily="18" charset="0"/>
            </a:endParaRPr>
          </a:p>
          <a:p>
            <a:pPr lvl="0"/>
            <a:r>
              <a:rPr lang="es-DO" b="1" dirty="0">
                <a:latin typeface="Baskerville Old Face" panose="02020602080505020303" pitchFamily="18" charset="0"/>
              </a:rPr>
              <a:t>Espacio y movilidad: </a:t>
            </a:r>
            <a:r>
              <a:rPr lang="es-DO" dirty="0">
                <a:latin typeface="Baskerville Old Face" panose="02020602080505020303" pitchFamily="18" charset="0"/>
              </a:rPr>
              <a:t>Características de las salas, altura, anchura, posición de las columnas, posibilidades de movilidad de los equipos, suelo móvil o falso suelo, etc.</a:t>
            </a:r>
            <a:endParaRPr lang="en-US" dirty="0">
              <a:latin typeface="Baskerville Old Face" panose="02020602080505020303" pitchFamily="18" charset="0"/>
            </a:endParaRPr>
          </a:p>
          <a:p>
            <a:pPr lvl="0"/>
            <a:r>
              <a:rPr lang="es-DO" b="1" dirty="0">
                <a:latin typeface="Baskerville Old Face" panose="02020602080505020303" pitchFamily="18" charset="0"/>
              </a:rPr>
              <a:t>Iluminación: </a:t>
            </a:r>
            <a:r>
              <a:rPr lang="es-DO" dirty="0">
                <a:latin typeface="Baskerville Old Face" panose="02020602080505020303" pitchFamily="18" charset="0"/>
              </a:rPr>
              <a:t>El sistema de iluminación debe ser apropiado para evitar reflejos en las pantallas, falta de luz en determinados puntos, y se evitará la incidencia directa del sol sobre los equipos.</a:t>
            </a:r>
            <a:endParaRPr lang="en-US" dirty="0">
              <a:latin typeface="Baskerville Old Face" panose="02020602080505020303" pitchFamily="18" charset="0"/>
            </a:endParaRPr>
          </a:p>
        </p:txBody>
      </p:sp>
      <p:sp>
        <p:nvSpPr>
          <p:cNvPr id="44" name="Content Placeholder 9">
            <a:extLst>
              <a:ext uri="{FF2B5EF4-FFF2-40B4-BE49-F238E27FC236}">
                <a16:creationId xmlns:a16="http://schemas.microsoft.com/office/drawing/2014/main" id="{4DD1AA67-6B34-4B2E-8D35-2B6C71C0E742}"/>
              </a:ext>
            </a:extLst>
          </p:cNvPr>
          <p:cNvSpPr txBox="1">
            <a:spLocks/>
          </p:cNvSpPr>
          <p:nvPr/>
        </p:nvSpPr>
        <p:spPr>
          <a:xfrm>
            <a:off x="978694" y="1567200"/>
            <a:ext cx="10302346" cy="4352927"/>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0"/>
            <a:r>
              <a:rPr lang="es-DO" b="1" dirty="0">
                <a:latin typeface="Baskerville Old Face" panose="02020602080505020303" pitchFamily="18" charset="0"/>
              </a:rPr>
              <a:t>Tratamiento acústico: </a:t>
            </a:r>
            <a:r>
              <a:rPr lang="es-DO" dirty="0">
                <a:latin typeface="Baskerville Old Face" panose="02020602080505020303" pitchFamily="18" charset="0"/>
              </a:rPr>
              <a:t>Los equipos ruidosos como las impresoras con impacto, equipos de aire acondicionado o equipos sujetos a una gran vibración, deben estar en zonas donde tanto el ruido como la vibración se encuentren amortiguados. </a:t>
            </a:r>
            <a:endParaRPr lang="en-US" dirty="0">
              <a:latin typeface="Baskerville Old Face" panose="02020602080505020303" pitchFamily="18" charset="0"/>
            </a:endParaRPr>
          </a:p>
          <a:p>
            <a:r>
              <a:rPr lang="es-DO" b="1" dirty="0">
                <a:latin typeface="Baskerville Old Face" panose="02020602080505020303" pitchFamily="18" charset="0"/>
              </a:rPr>
              <a:t>Seguridad física del local: </a:t>
            </a:r>
            <a:r>
              <a:rPr lang="es-DO" dirty="0">
                <a:latin typeface="Baskerville Old Face" panose="02020602080505020303" pitchFamily="18" charset="0"/>
              </a:rPr>
              <a:t>Se deberá tomar en cuenta sistema contra incendios, teniendo en cuenta que los materiales sean incombustibles (pintura de las paredes, suelo, techo, mesas, estanterías, etc.). También se estudiará la protección contra inundaciones y otros peligros físicos que puedan afectar a la instalación.</a:t>
            </a:r>
            <a:endParaRPr lang="en-US" sz="2000" dirty="0">
              <a:latin typeface="Baskerville Old Face" panose="02020602080505020303" pitchFamily="18" charset="0"/>
            </a:endParaRPr>
          </a:p>
        </p:txBody>
      </p:sp>
    </p:spTree>
    <p:extLst>
      <p:ext uri="{BB962C8B-B14F-4D97-AF65-F5344CB8AC3E}">
        <p14:creationId xmlns:p14="http://schemas.microsoft.com/office/powerpoint/2010/main" val="184433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up)">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9"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4"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6"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70" name="Group 69"/>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 name="Rectangle 70"/>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5" name="Picture 4" descr="A picture containing object, clock&#10;&#10;Description generated with very high confidence">
            <a:extLst>
              <a:ext uri="{FF2B5EF4-FFF2-40B4-BE49-F238E27FC236}">
                <a16:creationId xmlns:a16="http://schemas.microsoft.com/office/drawing/2014/main" id="{4AD107AF-409B-4167-8667-C6FD9D8C567E}"/>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731" b="9242"/>
          <a:stretch/>
        </p:blipFill>
        <p:spPr>
          <a:xfrm>
            <a:off x="-2" y="10"/>
            <a:ext cx="12188389" cy="6857990"/>
          </a:xfrm>
          <a:prstGeom prst="rect">
            <a:avLst/>
          </a:prstGeom>
        </p:spPr>
      </p:pic>
      <p:grpSp>
        <p:nvGrpSpPr>
          <p:cNvPr id="74" name="Group 73"/>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5" name="Round Diagonal Corner Rectangle 7"/>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6" name="Group 75"/>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7" name="Freeform 32"/>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78" name="Freeform 33"/>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79" name="Freeform 34"/>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0" name="Freeform 37"/>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1" name="Freeform 35"/>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2" name="Freeform 36"/>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3" name="Freeform 38"/>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4" name="Freeform 39"/>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5" name="Freeform 40"/>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6" name="Rectangle 41"/>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87" name="Freeform 32"/>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8" name="Freeform 33"/>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9" name="Freeform 34"/>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0" name="Freeform 37"/>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1" name="Freeform 35"/>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2" name="Freeform 36"/>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3" name="Freeform 38"/>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4" name="Freeform 39"/>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5" name="Freeform 40"/>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6" name="Rectangle 41"/>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id="{1D1DB577-2177-41FE-A36B-60026BF5B2D5}"/>
              </a:ext>
            </a:extLst>
          </p:cNvPr>
          <p:cNvSpPr>
            <a:spLocks noGrp="1"/>
          </p:cNvSpPr>
          <p:nvPr>
            <p:ph type="title"/>
          </p:nvPr>
        </p:nvSpPr>
        <p:spPr>
          <a:xfrm>
            <a:off x="2628370" y="2762122"/>
            <a:ext cx="6858000" cy="1367896"/>
          </a:xfrm>
        </p:spPr>
        <p:txBody>
          <a:bodyPr vert="horz" lIns="91440" tIns="45720" rIns="91440" bIns="45720" rtlCol="0" anchor="b">
            <a:normAutofit fontScale="90000"/>
          </a:bodyPr>
          <a:lstStyle/>
          <a:p>
            <a:pPr algn="ctr"/>
            <a:r>
              <a:rPr lang="es-DO" sz="4800" b="1" dirty="0">
                <a:latin typeface="Baskerville Old Face" panose="02020602080505020303" pitchFamily="18" charset="0"/>
              </a:rPr>
              <a:t>Sistemas</a:t>
            </a:r>
            <a:r>
              <a:rPr lang="en-US" sz="4800" b="1" dirty="0">
                <a:latin typeface="Baskerville Old Face" panose="02020602080505020303" pitchFamily="18" charset="0"/>
              </a:rPr>
              <a:t> de CONTROL Y SEGURIDAD</a:t>
            </a:r>
          </a:p>
        </p:txBody>
      </p:sp>
    </p:spTree>
    <p:extLst>
      <p:ext uri="{BB962C8B-B14F-4D97-AF65-F5344CB8AC3E}">
        <p14:creationId xmlns:p14="http://schemas.microsoft.com/office/powerpoint/2010/main" val="2278266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 name="Content Placeholder 4"/>
          <p:cNvPicPr>
            <a:picLocks noChangeAspect="1"/>
          </p:cNvPicPr>
          <p:nvPr/>
        </p:nvPicPr>
        <p:blipFill rotWithShape="1">
          <a:blip r:embed="rId3">
            <a:alphaModFix/>
            <a:extLst>
              <a:ext uri="{28A0092B-C50C-407E-A947-70E740481C1C}">
                <a14:useLocalDpi xmlns:a14="http://schemas.microsoft.com/office/drawing/2010/main" val="0"/>
              </a:ext>
            </a:extLst>
          </a:blip>
          <a:srcRect l="11137"/>
          <a:stretch/>
        </p:blipFill>
        <p:spPr>
          <a:xfrm>
            <a:off x="3611" y="10"/>
            <a:ext cx="12188389" cy="6857990"/>
          </a:xfrm>
          <a:prstGeom prst="rect">
            <a:avLst/>
          </a:prstGeom>
        </p:spPr>
      </p:pic>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A2E271D3-4D2E-4345-97B2-F9BCA298D3DA}"/>
              </a:ext>
            </a:extLst>
          </p:cNvPr>
          <p:cNvSpPr>
            <a:spLocks noGrp="1"/>
          </p:cNvSpPr>
          <p:nvPr>
            <p:ph type="title"/>
          </p:nvPr>
        </p:nvSpPr>
        <p:spPr>
          <a:xfrm>
            <a:off x="1143001" y="713440"/>
            <a:ext cx="9905998" cy="1092200"/>
          </a:xfrm>
        </p:spPr>
        <p:txBody>
          <a:bodyPr>
            <a:normAutofit/>
          </a:bodyPr>
          <a:lstStyle/>
          <a:p>
            <a:pPr algn="ctr"/>
            <a:r>
              <a:rPr lang="es-DO" b="1" dirty="0">
                <a:latin typeface="Baskerville Old Face" panose="02020602080505020303" pitchFamily="18" charset="0"/>
              </a:rPr>
              <a:t>SISTEMAS DE CONTROL</a:t>
            </a:r>
            <a:endParaRPr lang="en-US" dirty="0">
              <a:latin typeface="Baskerville Old Face" panose="02020602080505020303" pitchFamily="18" charset="0"/>
            </a:endParaRPr>
          </a:p>
        </p:txBody>
      </p:sp>
      <p:sp>
        <p:nvSpPr>
          <p:cNvPr id="10" name="Content Placeholder 9"/>
          <p:cNvSpPr>
            <a:spLocks noGrp="1"/>
          </p:cNvSpPr>
          <p:nvPr>
            <p:ph idx="1"/>
          </p:nvPr>
        </p:nvSpPr>
        <p:spPr>
          <a:xfrm>
            <a:off x="1143001" y="1841588"/>
            <a:ext cx="9905999" cy="4228465"/>
          </a:xfrm>
        </p:spPr>
        <p:txBody>
          <a:bodyPr anchor="ctr">
            <a:normAutofit fontScale="25000" lnSpcReduction="20000"/>
          </a:bodyPr>
          <a:lstStyle/>
          <a:p>
            <a:pPr marL="0" indent="0" algn="just">
              <a:buNone/>
            </a:pPr>
            <a:r>
              <a:rPr lang="es-DO" sz="9600" b="1" dirty="0">
                <a:latin typeface="Baskerville Old Face" panose="02020602080505020303" pitchFamily="18" charset="0"/>
              </a:rPr>
              <a:t>Control de actividades de procesamiento: </a:t>
            </a:r>
            <a:r>
              <a:rPr lang="es-DO" sz="9600" dirty="0">
                <a:latin typeface="Baskerville Old Face" panose="02020602080505020303" pitchFamily="18" charset="0"/>
              </a:rPr>
              <a:t>la clarificación de estándares, de expectativas y permite el desarrollo de procedimientos para satisfacer estas expectativas. Estos procedimientos, no sólo indican las acciones requeridas, también indican cuando estas acciones son tomadas y por quienes.  Así de esta manera, si el estándar para el mantenimiento de unidades de cintas establece que las cabezas de lectura deben ser limpiadas al menos una vez cada cuatro horas, se deberían establecer procedimientos para atender a esta acción y para monitorear este procedimiento para asegurar adherencia. Sin en este estándar la limpieza de las cabezas de lectura podría ocurrir una sola vez al día. Donde los estándares son ausentes o definidos vagamente, un control de procesamiento se vuelve incierto y poco confiable. Los estándares soportan la consistencia y confiabilidad del procesamiento.  </a:t>
            </a:r>
            <a:endParaRPr lang="en-US" sz="9600" dirty="0">
              <a:latin typeface="Baskerville Old Face" panose="02020602080505020303" pitchFamily="18" charset="0"/>
            </a:endParaRPr>
          </a:p>
          <a:p>
            <a:pPr marL="0" indent="0">
              <a:buNone/>
            </a:pPr>
            <a:endParaRPr lang="en-US" sz="2000" dirty="0"/>
          </a:p>
        </p:txBody>
      </p:sp>
      <p:sp>
        <p:nvSpPr>
          <p:cNvPr id="5" name="TextBox 4">
            <a:extLst>
              <a:ext uri="{FF2B5EF4-FFF2-40B4-BE49-F238E27FC236}">
                <a16:creationId xmlns:a16="http://schemas.microsoft.com/office/drawing/2014/main" id="{43278AF5-8873-43F6-98C9-7A68674F3DEA}"/>
              </a:ext>
            </a:extLst>
          </p:cNvPr>
          <p:cNvSpPr txBox="1"/>
          <p:nvPr/>
        </p:nvSpPr>
        <p:spPr>
          <a:xfrm>
            <a:off x="1138239" y="1549401"/>
            <a:ext cx="9804306" cy="4493538"/>
          </a:xfrm>
          <a:prstGeom prst="rect">
            <a:avLst/>
          </a:prstGeom>
          <a:noFill/>
        </p:spPr>
        <p:txBody>
          <a:bodyPr wrap="square" rtlCol="0">
            <a:spAutoFit/>
          </a:bodyPr>
          <a:lstStyle/>
          <a:p>
            <a:pPr lvl="0" algn="just"/>
            <a:r>
              <a:rPr lang="es-DO" sz="2600" b="1" dirty="0">
                <a:latin typeface="Baskerville Old Face" panose="02020602080505020303" pitchFamily="18" charset="0"/>
              </a:rPr>
              <a:t>Control de calidad de procesamiento: La calidad del procesamiento depende definitivamente en la habilidad del centro de datos para procesar todas las entradas recibidas para utilizar los archivos correctos y para distribuir las salidas apropiadamente. Cuando estos controles básicos de calidad están ausentes, la entrada es extraviada o sólo parcialmente procesada, son usados los archivos incorrectos o posiblemente hasta destruidos, y las salidas son procesadas inapropiadamente, distribuidas incorrectamente o hasta perdidas. Estos sucesos han sido observados en la mayoría de las instalaciones, con diversos grados de gravedad; en instalaciones con pocos estándares (y no documentados) todos podrían ocurrir, y ocurrir frecuentemente.</a:t>
            </a:r>
            <a:endParaRPr lang="en-US" sz="2600" b="1" dirty="0">
              <a:latin typeface="Baskerville Old Face" panose="02020602080505020303" pitchFamily="18" charset="0"/>
            </a:endParaRPr>
          </a:p>
        </p:txBody>
      </p:sp>
    </p:spTree>
    <p:extLst>
      <p:ext uri="{BB962C8B-B14F-4D97-AF65-F5344CB8AC3E}">
        <p14:creationId xmlns:p14="http://schemas.microsoft.com/office/powerpoint/2010/main" val="393318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0">
                                            <p:txEl>
                                              <p:pRg st="0" end="0"/>
                                            </p:txEl>
                                          </p:spTgt>
                                        </p:tgtEl>
                                      </p:cBhvr>
                                    </p:animEffect>
                                    <p:set>
                                      <p:cBhvr>
                                        <p:cTn id="7" dur="1" fill="hold">
                                          <p:stCondLst>
                                            <p:cond delay="499"/>
                                          </p:stCondLst>
                                        </p:cTn>
                                        <p:tgtEl>
                                          <p:spTgt spid="10">
                                            <p:txEl>
                                              <p:pRg st="0" end="0"/>
                                            </p:txEl>
                                          </p:spTgt>
                                        </p:tgtEl>
                                        <p:attrNameLst>
                                          <p:attrName>style.visibility</p:attrName>
                                        </p:attrNameLst>
                                      </p:cBhvr>
                                      <p:to>
                                        <p:strVal val="hidden"/>
                                      </p:to>
                                    </p:se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46" name="Content Placeholder 4"/>
          <p:cNvPicPr>
            <a:picLocks noChangeAspect="1"/>
          </p:cNvPicPr>
          <p:nvPr/>
        </p:nvPicPr>
        <p:blipFill rotWithShape="1">
          <a:blip r:embed="rId3">
            <a:duotone>
              <a:prstClr val="black"/>
              <a:schemeClr val="accent5">
                <a:tint val="45000"/>
                <a:satMod val="400000"/>
              </a:schemeClr>
            </a:duotone>
            <a:alphaModFix/>
            <a:extLst>
              <a:ext uri="{28A0092B-C50C-407E-A947-70E740481C1C}">
                <a14:useLocalDpi xmlns:a14="http://schemas.microsoft.com/office/drawing/2010/main" val="0"/>
              </a:ext>
            </a:extLst>
          </a:blip>
          <a:srcRect t="10129" b="2296"/>
          <a:stretch/>
        </p:blipFill>
        <p:spPr>
          <a:xfrm>
            <a:off x="20" y="10"/>
            <a:ext cx="12188369" cy="6857990"/>
          </a:xfrm>
          <a:prstGeom prst="rect">
            <a:avLst/>
          </a:prstGeom>
        </p:spPr>
      </p:pic>
      <p:grpSp>
        <p:nvGrpSpPr>
          <p:cNvPr id="47"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92F3BDB1-835D-44BD-961D-3D377F54B5C1}"/>
              </a:ext>
            </a:extLst>
          </p:cNvPr>
          <p:cNvSpPr>
            <a:spLocks noGrp="1"/>
          </p:cNvSpPr>
          <p:nvPr>
            <p:ph type="title"/>
          </p:nvPr>
        </p:nvSpPr>
        <p:spPr>
          <a:xfrm>
            <a:off x="1143001" y="822178"/>
            <a:ext cx="9905998" cy="1092200"/>
          </a:xfrm>
        </p:spPr>
        <p:txBody>
          <a:bodyPr>
            <a:normAutofit/>
          </a:bodyPr>
          <a:lstStyle/>
          <a:p>
            <a:pPr algn="ctr"/>
            <a:r>
              <a:rPr lang="es-DO" sz="4400" b="1" dirty="0">
                <a:latin typeface="Baskerville Old Face" panose="02020602080505020303" pitchFamily="18" charset="0"/>
              </a:rPr>
              <a:t>SEGURIDAD</a:t>
            </a:r>
            <a:endParaRPr lang="en-US" sz="4400" b="1" dirty="0">
              <a:latin typeface="Baskerville Old Face" panose="02020602080505020303" pitchFamily="18" charset="0"/>
            </a:endParaRPr>
          </a:p>
        </p:txBody>
      </p:sp>
      <p:sp>
        <p:nvSpPr>
          <p:cNvPr id="48" name="Content Placeholder 9"/>
          <p:cNvSpPr>
            <a:spLocks noGrp="1"/>
          </p:cNvSpPr>
          <p:nvPr>
            <p:ph idx="1"/>
          </p:nvPr>
        </p:nvSpPr>
        <p:spPr>
          <a:xfrm>
            <a:off x="1143001" y="1730375"/>
            <a:ext cx="9905999" cy="4361391"/>
          </a:xfrm>
        </p:spPr>
        <p:txBody>
          <a:bodyPr anchor="ctr">
            <a:normAutofit/>
          </a:bodyPr>
          <a:lstStyle/>
          <a:p>
            <a:pPr marL="0" indent="0" algn="just">
              <a:buNone/>
            </a:pPr>
            <a:r>
              <a:rPr lang="es-DO" sz="2800" dirty="0">
                <a:latin typeface="Baskerville Old Face" panose="02020602080505020303" pitchFamily="18" charset="0"/>
              </a:rPr>
              <a:t>Seguridad es el conjunto de normas preventivas y operativas, con apoyo de procedimientos, programas, sistemas, y equipos de seguridad y protección, orientados a neutralizar, minimizar y controlar los efectos de actos ilícitos o situaciones de emergencia, que afecten y lesionen a las personas o los bienes de esta. </a:t>
            </a:r>
            <a:endParaRPr lang="en-US" sz="2800" dirty="0">
              <a:latin typeface="Baskerville Old Face" panose="02020602080505020303" pitchFamily="18" charset="0"/>
            </a:endParaRPr>
          </a:p>
          <a:p>
            <a:pPr marL="0" indent="0" algn="just">
              <a:buNone/>
            </a:pPr>
            <a:r>
              <a:rPr lang="es-DO" sz="2800" dirty="0">
                <a:latin typeface="Baskerville Old Face" panose="02020602080505020303" pitchFamily="18" charset="0"/>
              </a:rPr>
              <a:t>La seguridad en un centro de cómputo no solo se refiere a la protección del hardware, sino también del software. </a:t>
            </a:r>
            <a:endParaRPr lang="en-US" sz="2800" dirty="0">
              <a:latin typeface="Baskerville Old Face" panose="02020602080505020303" pitchFamily="18" charset="0"/>
            </a:endParaRPr>
          </a:p>
          <a:p>
            <a:pPr marL="0" indent="0">
              <a:buNone/>
            </a:pPr>
            <a:endParaRPr lang="en-US" sz="2000" dirty="0"/>
          </a:p>
        </p:txBody>
      </p:sp>
      <p:sp>
        <p:nvSpPr>
          <p:cNvPr id="5" name="TextBox 4">
            <a:extLst>
              <a:ext uri="{FF2B5EF4-FFF2-40B4-BE49-F238E27FC236}">
                <a16:creationId xmlns:a16="http://schemas.microsoft.com/office/drawing/2014/main" id="{FB10B9F7-8F1A-43B7-AD9D-2DDBFFAAFB1B}"/>
              </a:ext>
            </a:extLst>
          </p:cNvPr>
          <p:cNvSpPr txBox="1"/>
          <p:nvPr/>
        </p:nvSpPr>
        <p:spPr>
          <a:xfrm>
            <a:off x="1186973" y="819548"/>
            <a:ext cx="9946125" cy="5539978"/>
          </a:xfrm>
          <a:prstGeom prst="rect">
            <a:avLst/>
          </a:prstGeom>
          <a:noFill/>
        </p:spPr>
        <p:txBody>
          <a:bodyPr wrap="square" rtlCol="0">
            <a:spAutoFit/>
          </a:bodyPr>
          <a:lstStyle/>
          <a:p>
            <a:pPr algn="just"/>
            <a:r>
              <a:rPr lang="es-DO" sz="2400" b="1" dirty="0">
                <a:latin typeface="Baskerville Old Face" panose="02020602080505020303" pitchFamily="18" charset="0"/>
              </a:rPr>
              <a:t>Algunas medidas de seguridad de un centro de cómputo son: </a:t>
            </a:r>
            <a:endParaRPr lang="en-US" sz="2400" dirty="0">
              <a:latin typeface="Baskerville Old Face" panose="02020602080505020303" pitchFamily="18" charset="0"/>
            </a:endParaRPr>
          </a:p>
          <a:p>
            <a:pPr marL="342900" lvl="0" indent="-342900" algn="just">
              <a:buFont typeface="Arial" panose="020B0604020202020204" pitchFamily="34" charset="0"/>
              <a:buChar char="•"/>
            </a:pPr>
            <a:r>
              <a:rPr lang="es-DO" sz="2400" dirty="0">
                <a:latin typeface="Baskerville Old Face" panose="02020602080505020303" pitchFamily="18" charset="0"/>
              </a:rPr>
              <a:t>Impartir instrucciones a los asociados o responsables de no suministrar información. </a:t>
            </a:r>
            <a:endParaRPr lang="en-US" sz="2400" dirty="0">
              <a:latin typeface="Baskerville Old Face" panose="02020602080505020303" pitchFamily="18" charset="0"/>
            </a:endParaRPr>
          </a:p>
          <a:p>
            <a:pPr marL="342900" lvl="0" indent="-342900" algn="just">
              <a:buFont typeface="Arial" panose="020B0604020202020204" pitchFamily="34" charset="0"/>
              <a:buChar char="•"/>
            </a:pPr>
            <a:r>
              <a:rPr lang="es-DO" sz="2400" dirty="0">
                <a:latin typeface="Baskerville Old Face" panose="02020602080505020303" pitchFamily="18" charset="0"/>
              </a:rPr>
              <a:t>Revisar los planes de seguridad de la organización. </a:t>
            </a:r>
            <a:endParaRPr lang="en-US" sz="2400" dirty="0">
              <a:latin typeface="Baskerville Old Face" panose="02020602080505020303" pitchFamily="18" charset="0"/>
            </a:endParaRPr>
          </a:p>
          <a:p>
            <a:pPr marL="342900" lvl="0" indent="-342900" algn="just">
              <a:buFont typeface="Arial" panose="020B0604020202020204" pitchFamily="34" charset="0"/>
              <a:buChar char="•"/>
            </a:pPr>
            <a:r>
              <a:rPr lang="es-DO" sz="2400" dirty="0">
                <a:latin typeface="Baskerville Old Face" panose="02020602080505020303" pitchFamily="18" charset="0"/>
              </a:rPr>
              <a:t>Establecer simples y efectivos sistemas de señales. </a:t>
            </a:r>
            <a:endParaRPr lang="en-US" sz="2400" dirty="0">
              <a:latin typeface="Baskerville Old Face" panose="02020602080505020303" pitchFamily="18" charset="0"/>
            </a:endParaRPr>
          </a:p>
          <a:p>
            <a:pPr marL="342900" lvl="0" indent="-342900" algn="just">
              <a:buFont typeface="Arial" panose="020B0604020202020204" pitchFamily="34" charset="0"/>
              <a:buChar char="•"/>
            </a:pPr>
            <a:r>
              <a:rPr lang="es-DO" sz="2400" dirty="0">
                <a:latin typeface="Baskerville Old Face" panose="02020602080505020303" pitchFamily="18" charset="0"/>
              </a:rPr>
              <a:t>Contar con resguardo de la información que se maneja. </a:t>
            </a:r>
            <a:endParaRPr lang="en-US" sz="2400" dirty="0">
              <a:latin typeface="Baskerville Old Face" panose="02020602080505020303" pitchFamily="18" charset="0"/>
            </a:endParaRPr>
          </a:p>
          <a:p>
            <a:pPr marL="342900" lvl="0" indent="-342900" algn="just">
              <a:buFont typeface="Arial" panose="020B0604020202020204" pitchFamily="34" charset="0"/>
              <a:buChar char="•"/>
            </a:pPr>
            <a:r>
              <a:rPr lang="es-DO" sz="2400" dirty="0">
                <a:latin typeface="Baskerville Old Face" panose="02020602080505020303" pitchFamily="18" charset="0"/>
              </a:rPr>
              <a:t>Establecer contraseñas para proteger información confidencial y privada. </a:t>
            </a:r>
            <a:endParaRPr lang="en-US" sz="2400" dirty="0">
              <a:latin typeface="Baskerville Old Face" panose="02020602080505020303" pitchFamily="18" charset="0"/>
            </a:endParaRPr>
          </a:p>
          <a:p>
            <a:pPr marL="342900" lvl="0" indent="-342900" algn="just">
              <a:buFont typeface="Arial" panose="020B0604020202020204" pitchFamily="34" charset="0"/>
              <a:buChar char="•"/>
            </a:pPr>
            <a:r>
              <a:rPr lang="es-DO" sz="2400" dirty="0">
                <a:latin typeface="Baskerville Old Face" panose="02020602080505020303" pitchFamily="18" charset="0"/>
              </a:rPr>
              <a:t>Evitar introducir alimentos, tales como refrescos, para impedir que puedan derramarse sobre las maquinas. </a:t>
            </a:r>
            <a:endParaRPr lang="en-US" sz="2400" dirty="0">
              <a:latin typeface="Baskerville Old Face" panose="02020602080505020303" pitchFamily="18" charset="0"/>
            </a:endParaRPr>
          </a:p>
          <a:p>
            <a:pPr marL="342900" lvl="0" indent="-342900" algn="just">
              <a:buFont typeface="Arial" panose="020B0604020202020204" pitchFamily="34" charset="0"/>
              <a:buChar char="•"/>
            </a:pPr>
            <a:r>
              <a:rPr lang="es-DO" sz="2400" dirty="0">
                <a:latin typeface="Baskerville Old Face" panose="02020602080505020303" pitchFamily="18" charset="0"/>
              </a:rPr>
              <a:t>No fumar. </a:t>
            </a:r>
            <a:endParaRPr lang="en-US" sz="2400" dirty="0">
              <a:latin typeface="Baskerville Old Face" panose="02020602080505020303" pitchFamily="18" charset="0"/>
            </a:endParaRPr>
          </a:p>
          <a:p>
            <a:pPr marL="342900" lvl="0" indent="-342900" algn="just">
              <a:buFont typeface="Arial" panose="020B0604020202020204" pitchFamily="34" charset="0"/>
              <a:buChar char="•"/>
            </a:pPr>
            <a:r>
              <a:rPr lang="es-DO" sz="2400" dirty="0">
                <a:latin typeface="Baskerville Old Face" panose="02020602080505020303" pitchFamily="18" charset="0"/>
              </a:rPr>
              <a:t>Cada equipo de cómputo debe contar con un regulador de corriente para evitar problemas o daños en caso de falla eléctrica. </a:t>
            </a:r>
            <a:endParaRPr lang="en-US" sz="2400" dirty="0">
              <a:latin typeface="Baskerville Old Face" panose="02020602080505020303" pitchFamily="18" charset="0"/>
            </a:endParaRPr>
          </a:p>
          <a:p>
            <a:pPr marL="342900" lvl="0" indent="-342900" algn="just">
              <a:buFont typeface="Arial" panose="020B0604020202020204" pitchFamily="34" charset="0"/>
              <a:buChar char="•"/>
            </a:pPr>
            <a:r>
              <a:rPr lang="es-DO" sz="2400" dirty="0">
                <a:latin typeface="Baskerville Old Face" panose="02020602080505020303" pitchFamily="18" charset="0"/>
              </a:rPr>
              <a:t>Escanear un disquete antes de introducirlo a la computadora para así evitar infecciones                      </a:t>
            </a:r>
            <a:endParaRPr lang="en-US" sz="2400" dirty="0">
              <a:latin typeface="Baskerville Old Face" panose="02020602080505020303" pitchFamily="18" charset="0"/>
            </a:endParaRPr>
          </a:p>
          <a:p>
            <a:endParaRPr lang="en-US" dirty="0"/>
          </a:p>
        </p:txBody>
      </p:sp>
    </p:spTree>
    <p:extLst>
      <p:ext uri="{BB962C8B-B14F-4D97-AF65-F5344CB8AC3E}">
        <p14:creationId xmlns:p14="http://schemas.microsoft.com/office/powerpoint/2010/main" val="408012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8"/>
                                        </p:tgtEl>
                                      </p:cBhvr>
                                    </p:animEffect>
                                    <p:set>
                                      <p:cBhvr>
                                        <p:cTn id="10" dur="1" fill="hold">
                                          <p:stCondLst>
                                            <p:cond delay="499"/>
                                          </p:stCondLst>
                                        </p:cTn>
                                        <p:tgtEl>
                                          <p:spTgt spid="48"/>
                                        </p:tgtEl>
                                        <p:attrNameLst>
                                          <p:attrName>style.visibility</p:attrName>
                                        </p:attrNameLst>
                                      </p:cBhvr>
                                      <p:to>
                                        <p:strVal val="hidden"/>
                                      </p:to>
                                    </p:se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8"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 name="Content Placeholder 4"/>
          <p:cNvPicPr>
            <a:picLocks noChangeAspect="1"/>
          </p:cNvPicPr>
          <p:nvPr/>
        </p:nvPicPr>
        <p:blipFill rotWithShape="1">
          <a:blip r:embed="rId3">
            <a:duotone>
              <a:prstClr val="black"/>
              <a:schemeClr val="accent5">
                <a:tint val="45000"/>
                <a:satMod val="400000"/>
              </a:schemeClr>
            </a:duotone>
            <a:alphaModFix/>
            <a:extLst>
              <a:ext uri="{28A0092B-C50C-407E-A947-70E740481C1C}">
                <a14:useLocalDpi xmlns:a14="http://schemas.microsoft.com/office/drawing/2010/main" val="0"/>
              </a:ext>
            </a:extLst>
          </a:blip>
          <a:srcRect t="10129" b="2296"/>
          <a:stretch/>
        </p:blipFill>
        <p:spPr>
          <a:xfrm>
            <a:off x="20" y="10"/>
            <a:ext cx="12188369" cy="6857990"/>
          </a:xfrm>
          <a:prstGeom prst="rect">
            <a:avLst/>
          </a:prstGeom>
        </p:spPr>
      </p:pic>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D949DB0B-6B19-4A44-A0DF-3A25FD3AED8F}"/>
              </a:ext>
            </a:extLst>
          </p:cNvPr>
          <p:cNvSpPr>
            <a:spLocks noGrp="1"/>
          </p:cNvSpPr>
          <p:nvPr>
            <p:ph type="title"/>
          </p:nvPr>
        </p:nvSpPr>
        <p:spPr>
          <a:xfrm>
            <a:off x="1143001" y="639233"/>
            <a:ext cx="9905998" cy="1092200"/>
          </a:xfrm>
        </p:spPr>
        <p:txBody>
          <a:bodyPr>
            <a:noAutofit/>
          </a:bodyPr>
          <a:lstStyle/>
          <a:p>
            <a:pPr algn="ctr"/>
            <a:r>
              <a:rPr lang="es-DO" sz="2800" b="1" dirty="0">
                <a:latin typeface="Baskerville Old Face" panose="02020602080505020303" pitchFamily="18" charset="0"/>
              </a:rPr>
              <a:t>Factores que pueden influir en la determinación y acondicionamiento del lugar</a:t>
            </a:r>
            <a:endParaRPr lang="en-US" sz="2800" dirty="0">
              <a:latin typeface="Baskerville Old Face" panose="02020602080505020303" pitchFamily="18" charset="0"/>
            </a:endParaRPr>
          </a:p>
        </p:txBody>
      </p:sp>
      <p:sp>
        <p:nvSpPr>
          <p:cNvPr id="10" name="Content Placeholder 9"/>
          <p:cNvSpPr>
            <a:spLocks noGrp="1"/>
          </p:cNvSpPr>
          <p:nvPr>
            <p:ph idx="1"/>
          </p:nvPr>
        </p:nvSpPr>
        <p:spPr>
          <a:xfrm>
            <a:off x="1135504" y="1759217"/>
            <a:ext cx="4438737" cy="4289952"/>
          </a:xfrm>
        </p:spPr>
        <p:txBody>
          <a:bodyPr anchor="ctr">
            <a:normAutofit fontScale="25000" lnSpcReduction="20000"/>
          </a:bodyPr>
          <a:lstStyle/>
          <a:p>
            <a:endParaRPr lang="es-DO" sz="2000" dirty="0"/>
          </a:p>
          <a:p>
            <a:pPr lvl="0"/>
            <a:r>
              <a:rPr lang="es-DO" sz="6400" dirty="0">
                <a:latin typeface="Baskerville Old Face" panose="02020602080505020303" pitchFamily="18" charset="0"/>
              </a:rPr>
              <a:t>Corriente eléctrica confiable.  </a:t>
            </a:r>
            <a:endParaRPr lang="en-US" sz="6400" dirty="0">
              <a:latin typeface="Baskerville Old Face" panose="02020602080505020303" pitchFamily="18" charset="0"/>
            </a:endParaRPr>
          </a:p>
          <a:p>
            <a:pPr lvl="0"/>
            <a:r>
              <a:rPr lang="es-DO" sz="6400" dirty="0">
                <a:latin typeface="Baskerville Old Face" panose="02020602080505020303" pitchFamily="18" charset="0"/>
              </a:rPr>
              <a:t>Comunicación confiable.  </a:t>
            </a:r>
            <a:endParaRPr lang="en-US" sz="6400" dirty="0">
              <a:latin typeface="Baskerville Old Face" panose="02020602080505020303" pitchFamily="18" charset="0"/>
            </a:endParaRPr>
          </a:p>
          <a:p>
            <a:pPr lvl="0"/>
            <a:r>
              <a:rPr lang="es-DO" sz="6400" dirty="0">
                <a:latin typeface="Baskerville Old Face" panose="02020602080505020303" pitchFamily="18" charset="0"/>
              </a:rPr>
              <a:t>Vía rápida de acceso. </a:t>
            </a:r>
            <a:endParaRPr lang="en-US" sz="6400" dirty="0">
              <a:latin typeface="Baskerville Old Face" panose="02020602080505020303" pitchFamily="18" charset="0"/>
            </a:endParaRPr>
          </a:p>
          <a:p>
            <a:pPr lvl="0"/>
            <a:r>
              <a:rPr lang="es-DO" sz="6400" dirty="0">
                <a:latin typeface="Baskerville Old Face" panose="02020602080505020303" pitchFamily="18" charset="0"/>
              </a:rPr>
              <a:t>Evitar zonas con incidencia de desastres naturales. </a:t>
            </a:r>
            <a:endParaRPr lang="en-US" sz="6400" dirty="0">
              <a:latin typeface="Baskerville Old Face" panose="02020602080505020303" pitchFamily="18" charset="0"/>
            </a:endParaRPr>
          </a:p>
          <a:p>
            <a:pPr lvl="0"/>
            <a:r>
              <a:rPr lang="es-DO" sz="6400" dirty="0">
                <a:latin typeface="Baskerville Old Face" panose="02020602080505020303" pitchFamily="18" charset="0"/>
              </a:rPr>
              <a:t>Evitar zonas propensas a disturbios sociales. </a:t>
            </a:r>
            <a:endParaRPr lang="en-US" sz="6400" dirty="0">
              <a:latin typeface="Baskerville Old Face" panose="02020602080505020303" pitchFamily="18" charset="0"/>
            </a:endParaRPr>
          </a:p>
          <a:p>
            <a:pPr lvl="0"/>
            <a:r>
              <a:rPr lang="es-DO" sz="6400" dirty="0">
                <a:latin typeface="Baskerville Old Face" panose="02020602080505020303" pitchFamily="18" charset="0"/>
              </a:rPr>
              <a:t>Cercanía de Policía y Bomberos.  </a:t>
            </a:r>
            <a:endParaRPr lang="en-US" sz="6400" dirty="0">
              <a:latin typeface="Baskerville Old Face" panose="02020602080505020303" pitchFamily="18" charset="0"/>
            </a:endParaRPr>
          </a:p>
          <a:p>
            <a:pPr lvl="0"/>
            <a:r>
              <a:rPr lang="es-DO" sz="6400" dirty="0">
                <a:latin typeface="Baskerville Old Face" panose="02020602080505020303" pitchFamily="18" charset="0"/>
              </a:rPr>
              <a:t>Rentas atractivas.  </a:t>
            </a:r>
            <a:endParaRPr lang="en-US" sz="6400" dirty="0">
              <a:latin typeface="Baskerville Old Face" panose="02020602080505020303" pitchFamily="18" charset="0"/>
            </a:endParaRPr>
          </a:p>
          <a:p>
            <a:pPr lvl="0"/>
            <a:r>
              <a:rPr lang="es-DO" sz="6400" dirty="0">
                <a:latin typeface="Baskerville Old Face" panose="02020602080505020303" pitchFamily="18" charset="0"/>
              </a:rPr>
              <a:t>Minimizar el efecto de lluvias.  </a:t>
            </a:r>
            <a:endParaRPr lang="en-US" sz="6400" dirty="0">
              <a:latin typeface="Baskerville Old Face" panose="02020602080505020303" pitchFamily="18" charset="0"/>
            </a:endParaRPr>
          </a:p>
          <a:p>
            <a:pPr lvl="0"/>
            <a:r>
              <a:rPr lang="es-DO" sz="6400" dirty="0">
                <a:latin typeface="Baskerville Old Face" panose="02020602080505020303" pitchFamily="18" charset="0"/>
              </a:rPr>
              <a:t>Evitar la proximidad de aeropuertos.  </a:t>
            </a:r>
            <a:endParaRPr lang="en-US" sz="6400" dirty="0">
              <a:latin typeface="Baskerville Old Face" panose="02020602080505020303" pitchFamily="18" charset="0"/>
            </a:endParaRPr>
          </a:p>
          <a:p>
            <a:pPr lvl="0"/>
            <a:r>
              <a:rPr lang="es-DO" sz="6400" dirty="0">
                <a:latin typeface="Baskerville Old Face" panose="02020602080505020303" pitchFamily="18" charset="0"/>
              </a:rPr>
              <a:t>Evitar Interferencia electromagnética.  </a:t>
            </a:r>
          </a:p>
          <a:p>
            <a:r>
              <a:rPr lang="es-DO" sz="6400" dirty="0"/>
              <a:t>Estacionamiento.  </a:t>
            </a:r>
          </a:p>
          <a:p>
            <a:r>
              <a:rPr lang="es-DO" sz="6400" dirty="0">
                <a:latin typeface="Baskerville Old Face" panose="02020602080505020303" pitchFamily="18" charset="0"/>
              </a:rPr>
              <a:t>Aire acondicionado.</a:t>
            </a:r>
            <a:endParaRPr lang="en-US" sz="6400" dirty="0"/>
          </a:p>
          <a:p>
            <a:pPr lvl="0"/>
            <a:endParaRPr lang="en-US" sz="7600" dirty="0">
              <a:latin typeface="Baskerville Old Face" panose="02020602080505020303" pitchFamily="18" charset="0"/>
            </a:endParaRPr>
          </a:p>
        </p:txBody>
      </p:sp>
      <p:sp>
        <p:nvSpPr>
          <p:cNvPr id="5" name="TextBox 4">
            <a:extLst>
              <a:ext uri="{FF2B5EF4-FFF2-40B4-BE49-F238E27FC236}">
                <a16:creationId xmlns:a16="http://schemas.microsoft.com/office/drawing/2014/main" id="{9C54FDD7-0884-4D58-A9B1-F0E6F598DD30}"/>
              </a:ext>
            </a:extLst>
          </p:cNvPr>
          <p:cNvSpPr txBox="1"/>
          <p:nvPr/>
        </p:nvSpPr>
        <p:spPr>
          <a:xfrm>
            <a:off x="5676900" y="1537554"/>
            <a:ext cx="5584824" cy="4524315"/>
          </a:xfrm>
          <a:prstGeom prst="rect">
            <a:avLst/>
          </a:prstGeom>
          <a:noFill/>
        </p:spPr>
        <p:txBody>
          <a:bodyPr wrap="square" rtlCol="0">
            <a:spAutoFit/>
          </a:bodyPr>
          <a:lstStyle/>
          <a:p>
            <a:pPr marL="285750" lvl="0" indent="-285750">
              <a:buFont typeface="Arial" panose="020B0604020202020204" pitchFamily="34" charset="0"/>
              <a:buChar char="•"/>
            </a:pPr>
            <a:r>
              <a:rPr lang="es-DO" dirty="0">
                <a:latin typeface="Baskerville Old Face" panose="02020602080505020303" pitchFamily="18" charset="0"/>
              </a:rPr>
              <a:t>Espacio adecuado para planta eléctrica de respaldo.  </a:t>
            </a:r>
            <a:endParaRPr lang="en-US" dirty="0">
              <a:latin typeface="Baskerville Old Face" panose="02020602080505020303" pitchFamily="18" charset="0"/>
            </a:endParaRPr>
          </a:p>
          <a:p>
            <a:pPr marL="285750" lvl="0" indent="-285750">
              <a:buFont typeface="Arial" panose="020B0604020202020204" pitchFamily="34" charset="0"/>
              <a:buChar char="•"/>
            </a:pPr>
            <a:r>
              <a:rPr lang="es-DO" dirty="0">
                <a:latin typeface="Baskerville Old Face" panose="02020602080505020303" pitchFamily="18" charset="0"/>
              </a:rPr>
              <a:t>Puertas y pasillos amplios.  </a:t>
            </a:r>
            <a:endParaRPr lang="en-US" dirty="0">
              <a:latin typeface="Baskerville Old Face" panose="02020602080505020303" pitchFamily="18" charset="0"/>
            </a:endParaRPr>
          </a:p>
          <a:p>
            <a:pPr marL="285750" lvl="0" indent="-285750">
              <a:buFont typeface="Arial" panose="020B0604020202020204" pitchFamily="34" charset="0"/>
              <a:buChar char="•"/>
            </a:pPr>
            <a:r>
              <a:rPr lang="es-DO" dirty="0">
                <a:latin typeface="Baskerville Old Face" panose="02020602080505020303" pitchFamily="18" charset="0"/>
              </a:rPr>
              <a:t>Lejanía de inflamables y explosivos.  </a:t>
            </a:r>
            <a:endParaRPr lang="en-US" dirty="0">
              <a:latin typeface="Baskerville Old Face" panose="02020602080505020303" pitchFamily="18" charset="0"/>
            </a:endParaRPr>
          </a:p>
          <a:p>
            <a:pPr marL="285750" lvl="0" indent="-285750">
              <a:buFont typeface="Arial" panose="020B0604020202020204" pitchFamily="34" charset="0"/>
              <a:buChar char="•"/>
            </a:pPr>
            <a:r>
              <a:rPr lang="es-DO" dirty="0">
                <a:latin typeface="Baskerville Old Face" panose="02020602080505020303" pitchFamily="18" charset="0"/>
              </a:rPr>
              <a:t>Área para visitas. </a:t>
            </a:r>
            <a:endParaRPr lang="en-US" dirty="0">
              <a:latin typeface="Baskerville Old Face" panose="02020602080505020303" pitchFamily="18" charset="0"/>
            </a:endParaRPr>
          </a:p>
          <a:p>
            <a:pPr marL="285750" lvl="0" indent="-285750">
              <a:buFont typeface="Arial" panose="020B0604020202020204" pitchFamily="34" charset="0"/>
              <a:buChar char="•"/>
            </a:pPr>
            <a:r>
              <a:rPr lang="es-DO" dirty="0">
                <a:latin typeface="Baskerville Old Face" panose="02020602080505020303" pitchFamily="18" charset="0"/>
              </a:rPr>
              <a:t>Área de comida y Sanitarios.  </a:t>
            </a:r>
            <a:endParaRPr lang="en-US" dirty="0">
              <a:latin typeface="Baskerville Old Face" panose="02020602080505020303" pitchFamily="18" charset="0"/>
            </a:endParaRPr>
          </a:p>
          <a:p>
            <a:pPr marL="285750" lvl="0" indent="-285750">
              <a:buFont typeface="Arial" panose="020B0604020202020204" pitchFamily="34" charset="0"/>
              <a:buChar char="•"/>
            </a:pPr>
            <a:r>
              <a:rPr lang="es-DO" dirty="0">
                <a:latin typeface="Baskerville Old Face" panose="02020602080505020303" pitchFamily="18" charset="0"/>
              </a:rPr>
              <a:t>No más allá de un sexto piso.  </a:t>
            </a:r>
            <a:endParaRPr lang="en-US" dirty="0">
              <a:latin typeface="Baskerville Old Face" panose="02020602080505020303" pitchFamily="18" charset="0"/>
            </a:endParaRPr>
          </a:p>
          <a:p>
            <a:pPr marL="285750" lvl="0" indent="-285750">
              <a:buFont typeface="Arial" panose="020B0604020202020204" pitchFamily="34" charset="0"/>
              <a:buChar char="•"/>
            </a:pPr>
            <a:r>
              <a:rPr lang="es-DO" dirty="0">
                <a:latin typeface="Baskerville Old Face" panose="02020602080505020303" pitchFamily="18" charset="0"/>
              </a:rPr>
              <a:t>Preparación del lugar de ubicación del centro de procesamiento de datos.</a:t>
            </a:r>
            <a:endParaRPr lang="en-US" dirty="0">
              <a:latin typeface="Baskerville Old Face" panose="02020602080505020303" pitchFamily="18" charset="0"/>
            </a:endParaRPr>
          </a:p>
          <a:p>
            <a:pPr marL="285750" lvl="0" indent="-285750">
              <a:buFont typeface="Arial" panose="020B0604020202020204" pitchFamily="34" charset="0"/>
              <a:buChar char="•"/>
            </a:pPr>
            <a:r>
              <a:rPr lang="es-DO" dirty="0">
                <a:latin typeface="Baskerville Old Face" panose="02020602080505020303" pitchFamily="18" charset="0"/>
              </a:rPr>
              <a:t>Preparación del plano de distribución. </a:t>
            </a:r>
            <a:endParaRPr lang="en-US" dirty="0">
              <a:latin typeface="Baskerville Old Face" panose="02020602080505020303" pitchFamily="18" charset="0"/>
            </a:endParaRPr>
          </a:p>
          <a:p>
            <a:pPr marL="285750" lvl="0" indent="-285750">
              <a:buFont typeface="Arial" panose="020B0604020202020204" pitchFamily="34" charset="0"/>
              <a:buChar char="•"/>
            </a:pPr>
            <a:r>
              <a:rPr lang="es-DO" dirty="0">
                <a:latin typeface="Baskerville Old Face" panose="02020602080505020303" pitchFamily="18" charset="0"/>
              </a:rPr>
              <a:t>Cercanía del personal a recursos (consumibles, archivos, equipo) de uso frecuente.  </a:t>
            </a:r>
            <a:endParaRPr lang="en-US" dirty="0">
              <a:latin typeface="Baskerville Old Face" panose="02020602080505020303" pitchFamily="18" charset="0"/>
            </a:endParaRPr>
          </a:p>
          <a:p>
            <a:pPr marL="285750" lvl="0" indent="-285750">
              <a:buFont typeface="Arial" panose="020B0604020202020204" pitchFamily="34" charset="0"/>
              <a:buChar char="•"/>
            </a:pPr>
            <a:r>
              <a:rPr lang="es-DO" dirty="0">
                <a:latin typeface="Baskerville Old Face" panose="02020602080505020303" pitchFamily="18" charset="0"/>
              </a:rPr>
              <a:t>Áreas de almacenamiento/recepción adecuadas: de consumibles (papel, cintas, disquetes), de equipo, de material de desecho.</a:t>
            </a:r>
            <a:endParaRPr lang="en-US" dirty="0">
              <a:latin typeface="Baskerville Old Face" panose="02020602080505020303" pitchFamily="18" charset="0"/>
            </a:endParaRPr>
          </a:p>
          <a:p>
            <a:pPr marL="285750" lvl="0" indent="-285750">
              <a:buFont typeface="Arial" panose="020B0604020202020204" pitchFamily="34" charset="0"/>
              <a:buChar char="•"/>
            </a:pPr>
            <a:r>
              <a:rPr lang="es-DO" dirty="0">
                <a:latin typeface="Baskerville Old Face" panose="02020602080505020303" pitchFamily="18" charset="0"/>
              </a:rPr>
              <a:t>Dos salidas en cada área que contenga personal.</a:t>
            </a:r>
            <a:endParaRPr lang="en-US" dirty="0">
              <a:latin typeface="Baskerville Old Face" panose="02020602080505020303" pitchFamily="18" charset="0"/>
            </a:endParaRPr>
          </a:p>
          <a:p>
            <a:endParaRPr lang="en-US" dirty="0"/>
          </a:p>
        </p:txBody>
      </p:sp>
    </p:spTree>
    <p:extLst>
      <p:ext uri="{BB962C8B-B14F-4D97-AF65-F5344CB8AC3E}">
        <p14:creationId xmlns:p14="http://schemas.microsoft.com/office/powerpoint/2010/main" val="1355185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37"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9" name="Group 13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0"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1"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2"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3"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4"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5"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8"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0"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1"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2"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3"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4"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5"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6"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7"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8"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9"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0"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1"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2"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3"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4"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5"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6"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7"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8"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9"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0"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1"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2"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3"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4"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5"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6"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7"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8"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9"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0"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81"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2"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3"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4"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5"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6"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7"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8"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9"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0"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1"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2"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3"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95" name="Group 194"/>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96" name="Rectangle 195"/>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7"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5" name="Picture 4" descr="A picture containing object&#10;&#10;Description generated with very high confidence">
            <a:extLst>
              <a:ext uri="{FF2B5EF4-FFF2-40B4-BE49-F238E27FC236}">
                <a16:creationId xmlns:a16="http://schemas.microsoft.com/office/drawing/2014/main" id="{B811D1D5-9C13-47DC-91B4-B12EF74F9CE0}"/>
              </a:ext>
            </a:extLst>
          </p:cNvPr>
          <p:cNvPicPr>
            <a:picLocks noChangeAspect="1"/>
          </p:cNvPicPr>
          <p:nvPr/>
        </p:nvPicPr>
        <p:blipFill rotWithShape="1">
          <a:blip r:embed="rId4">
            <a:duotone>
              <a:prstClr val="black"/>
              <a:schemeClr val="accent5">
                <a:tint val="45000"/>
                <a:satMod val="400000"/>
              </a:schemeClr>
            </a:duotone>
            <a:alphaModFix/>
            <a:extLst>
              <a:ext uri="{28A0092B-C50C-407E-A947-70E740481C1C}">
                <a14:useLocalDpi xmlns:a14="http://schemas.microsoft.com/office/drawing/2010/main" val="0"/>
              </a:ext>
            </a:extLst>
          </a:blip>
          <a:srcRect t="10374" b="33360"/>
          <a:stretch/>
        </p:blipFill>
        <p:spPr>
          <a:xfrm>
            <a:off x="-3" y="-11107"/>
            <a:ext cx="12188389" cy="6857990"/>
          </a:xfrm>
          <a:prstGeom prst="rect">
            <a:avLst/>
          </a:prstGeom>
        </p:spPr>
      </p:pic>
      <p:grpSp>
        <p:nvGrpSpPr>
          <p:cNvPr id="199" name="Group 198"/>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00" name="Round Diagonal Corner Rectangle 7"/>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1" name="Group 200"/>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02" name="Freeform 32"/>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3" name="Freeform 33"/>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4" name="Freeform 34"/>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5" name="Freeform 37"/>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6" name="Freeform 35"/>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7" name="Freeform 36"/>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8" name="Freeform 38"/>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9" name="Freeform 39"/>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0" name="Freeform 40"/>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1" name="Rectangle 41"/>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12" name="Freeform 32"/>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3" name="Freeform 33"/>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4" name="Freeform 34"/>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5" name="Freeform 37"/>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6" name="Freeform 35"/>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7" name="Freeform 36"/>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8" name="Freeform 38"/>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9" name="Freeform 39"/>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0" name="Freeform 40"/>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1" name="Rectangle 41"/>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id="{FE9D9785-F111-4241-A758-FA0194BCE111}"/>
              </a:ext>
            </a:extLst>
          </p:cNvPr>
          <p:cNvSpPr>
            <a:spLocks noGrp="1"/>
          </p:cNvSpPr>
          <p:nvPr>
            <p:ph type="title"/>
          </p:nvPr>
        </p:nvSpPr>
        <p:spPr>
          <a:xfrm>
            <a:off x="2667000" y="2464261"/>
            <a:ext cx="6858000" cy="1367896"/>
          </a:xfrm>
        </p:spPr>
        <p:txBody>
          <a:bodyPr vert="horz" lIns="91440" tIns="45720" rIns="91440" bIns="45720" rtlCol="0" anchor="b">
            <a:normAutofit fontScale="90000"/>
          </a:bodyPr>
          <a:lstStyle/>
          <a:p>
            <a:pPr algn="ctr"/>
            <a:r>
              <a:rPr lang="es-DO" sz="4800" b="1" dirty="0">
                <a:latin typeface="Baskerville Old Face" panose="02020602080505020303" pitchFamily="18" charset="0"/>
              </a:rPr>
              <a:t>CENTRO DE CÓMPUTOS</a:t>
            </a:r>
            <a:endParaRPr lang="en-US" sz="4800" b="1" dirty="0">
              <a:latin typeface="Baskerville Old Face" panose="02020602080505020303" pitchFamily="18" charset="0"/>
            </a:endParaRPr>
          </a:p>
        </p:txBody>
      </p:sp>
    </p:spTree>
    <p:extLst>
      <p:ext uri="{BB962C8B-B14F-4D97-AF65-F5344CB8AC3E}">
        <p14:creationId xmlns:p14="http://schemas.microsoft.com/office/powerpoint/2010/main" val="710148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0B38558-5389-4817-936F-FD62560CAC1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pic>
        <p:nvPicPr>
          <p:cNvPr id="8" name="Content Placeholder 4"/>
          <p:cNvPicPr>
            <a:picLocks noChangeAspect="1"/>
          </p:cNvPicPr>
          <p:nvPr/>
        </p:nvPicPr>
        <p:blipFill rotWithShape="1">
          <a:blip r:embed="rId3">
            <a:alphaModFix/>
            <a:extLst>
              <a:ext uri="{28A0092B-C50C-407E-A947-70E740481C1C}">
                <a14:useLocalDpi xmlns:a14="http://schemas.microsoft.com/office/drawing/2010/main" val="0"/>
              </a:ext>
            </a:extLst>
          </a:blip>
          <a:srcRect t="7001" b="13189"/>
          <a:stretch/>
        </p:blipFill>
        <p:spPr>
          <a:xfrm>
            <a:off x="-107600" y="-149215"/>
            <a:ext cx="12188389" cy="6857990"/>
          </a:xfrm>
          <a:prstGeom prst="rect">
            <a:avLst/>
          </a:prstGeom>
        </p:spPr>
      </p:pic>
      <p:grpSp>
        <p:nvGrpSpPr>
          <p:cNvPr id="18" name="Group 17">
            <a:extLst>
              <a:ext uri="{FF2B5EF4-FFF2-40B4-BE49-F238E27FC236}">
                <a16:creationId xmlns:a16="http://schemas.microsoft.com/office/drawing/2014/main" id="{15502586-682B-4EDF-9515-674BB4E1CD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AA77826E-0E6B-4582-9863-7B11604F2825}"/>
              </a:ext>
            </a:extLst>
          </p:cNvPr>
          <p:cNvSpPr>
            <a:spLocks noGrp="1"/>
          </p:cNvSpPr>
          <p:nvPr>
            <p:ph type="title"/>
          </p:nvPr>
        </p:nvSpPr>
        <p:spPr>
          <a:xfrm>
            <a:off x="1143001" y="891861"/>
            <a:ext cx="9905998" cy="1100668"/>
          </a:xfrm>
        </p:spPr>
        <p:txBody>
          <a:bodyPr>
            <a:normAutofit/>
          </a:bodyPr>
          <a:lstStyle/>
          <a:p>
            <a:pPr algn="ctr"/>
            <a:r>
              <a:rPr lang="es-DO" sz="3200" b="1" dirty="0">
                <a:latin typeface="Baskerville Old Face" panose="02020602080505020303" pitchFamily="18" charset="0"/>
              </a:rPr>
              <a:t>Localización de un centro de cómputos</a:t>
            </a:r>
            <a:endParaRPr lang="en-US" sz="3200" dirty="0">
              <a:latin typeface="Baskerville Old Face" panose="02020602080505020303" pitchFamily="18" charset="0"/>
            </a:endParaRPr>
          </a:p>
        </p:txBody>
      </p:sp>
      <p:sp>
        <p:nvSpPr>
          <p:cNvPr id="10" name="Content Placeholder 9"/>
          <p:cNvSpPr>
            <a:spLocks noGrp="1"/>
          </p:cNvSpPr>
          <p:nvPr>
            <p:ph idx="1"/>
          </p:nvPr>
        </p:nvSpPr>
        <p:spPr>
          <a:xfrm>
            <a:off x="1143001" y="2048954"/>
            <a:ext cx="9905999" cy="4141786"/>
          </a:xfrm>
        </p:spPr>
        <p:txBody>
          <a:bodyPr anchor="ctr">
            <a:normAutofit fontScale="92500"/>
          </a:bodyPr>
          <a:lstStyle/>
          <a:p>
            <a:pPr marL="0" indent="0" algn="just">
              <a:buNone/>
            </a:pPr>
            <a:r>
              <a:rPr lang="es-DO" sz="3200" b="1" dirty="0">
                <a:latin typeface="Baskerville Old Face" panose="02020602080505020303" pitchFamily="18" charset="0"/>
              </a:rPr>
              <a:t>La ubicación física es el lugar donde debe estar ubicado el centro de cómputo y sus respectivas áreas informáticas. </a:t>
            </a:r>
            <a:endParaRPr lang="en-US" sz="3200" b="1" dirty="0">
              <a:latin typeface="Baskerville Old Face" panose="02020602080505020303" pitchFamily="18" charset="0"/>
            </a:endParaRPr>
          </a:p>
          <a:p>
            <a:pPr marL="0" indent="0" algn="just">
              <a:buNone/>
            </a:pPr>
            <a:r>
              <a:rPr lang="es-DO" sz="3200" b="1" dirty="0">
                <a:latin typeface="Baskerville Old Face" panose="02020602080505020303" pitchFamily="18" charset="0"/>
              </a:rPr>
              <a:t>Para la ubicación física del área se deben tomar en cuenta algunos factores como son el tamaño de la empresa, en cuantas secciones vamos a dividir el área o si las áreas van a estar por separado de acuerdo con el servicio y de sus necesidades en cuanto a espacio, ruido, aire acondicionado, iluminación, etc. </a:t>
            </a:r>
            <a:endParaRPr lang="en-US" sz="3200" b="1" dirty="0">
              <a:latin typeface="Baskerville Old Face" panose="02020602080505020303" pitchFamily="18" charset="0"/>
            </a:endParaRPr>
          </a:p>
          <a:p>
            <a:pPr marL="0" indent="0">
              <a:buNone/>
            </a:pPr>
            <a:endParaRPr lang="en-US" sz="2000" dirty="0"/>
          </a:p>
        </p:txBody>
      </p:sp>
      <p:sp>
        <p:nvSpPr>
          <p:cNvPr id="44" name="Title 1">
            <a:extLst>
              <a:ext uri="{FF2B5EF4-FFF2-40B4-BE49-F238E27FC236}">
                <a16:creationId xmlns:a16="http://schemas.microsoft.com/office/drawing/2014/main" id="{72663275-99EA-48DA-A0FA-8AB9AC21E245}"/>
              </a:ext>
            </a:extLst>
          </p:cNvPr>
          <p:cNvSpPr txBox="1">
            <a:spLocks/>
          </p:cNvSpPr>
          <p:nvPr/>
        </p:nvSpPr>
        <p:spPr>
          <a:xfrm>
            <a:off x="1180127" y="1067969"/>
            <a:ext cx="9905998" cy="11006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ES" sz="2400" b="1" dirty="0">
                <a:latin typeface="Baskerville Old Face" panose="02020602080505020303" pitchFamily="18" charset="0"/>
              </a:rPr>
              <a:t>El lugar donde debe estar ubicado el centro de cómputo debe de cumplir una serie de requisitos de entre los cuales podemos mencionar a los siguientes: </a:t>
            </a:r>
            <a:endParaRPr lang="en-US" sz="2400" dirty="0">
              <a:latin typeface="Baskerville Old Face" panose="02020602080505020303" pitchFamily="18" charset="0"/>
            </a:endParaRPr>
          </a:p>
        </p:txBody>
      </p:sp>
      <p:sp>
        <p:nvSpPr>
          <p:cNvPr id="5" name="TextBox 4">
            <a:extLst>
              <a:ext uri="{FF2B5EF4-FFF2-40B4-BE49-F238E27FC236}">
                <a16:creationId xmlns:a16="http://schemas.microsoft.com/office/drawing/2014/main" id="{EB3E5CF8-725B-4A67-B969-D0C94483820C}"/>
              </a:ext>
            </a:extLst>
          </p:cNvPr>
          <p:cNvSpPr txBox="1"/>
          <p:nvPr/>
        </p:nvSpPr>
        <p:spPr>
          <a:xfrm>
            <a:off x="1180129" y="2118156"/>
            <a:ext cx="9905997" cy="3539430"/>
          </a:xfrm>
          <a:prstGeom prst="rect">
            <a:avLst/>
          </a:prstGeom>
          <a:noFill/>
        </p:spPr>
        <p:txBody>
          <a:bodyPr wrap="square" rtlCol="0">
            <a:spAutoFit/>
          </a:bodyPr>
          <a:lstStyle/>
          <a:p>
            <a:pPr marL="285750" lvl="0" indent="-285750">
              <a:buFont typeface="Arial" panose="020B0604020202020204" pitchFamily="34" charset="0"/>
              <a:buChar char="•"/>
            </a:pPr>
            <a:r>
              <a:rPr lang="es-DO" sz="2800" dirty="0">
                <a:latin typeface="Baskerville Old Face" panose="02020602080505020303" pitchFamily="18" charset="0"/>
              </a:rPr>
              <a:t>Estar situado en un lugar donde no pueda acceder personal no autorizado. </a:t>
            </a:r>
            <a:endParaRPr lang="en-US" sz="2800" dirty="0">
              <a:latin typeface="Baskerville Old Face" panose="02020602080505020303" pitchFamily="18" charset="0"/>
            </a:endParaRPr>
          </a:p>
          <a:p>
            <a:pPr marL="285750" lvl="0" indent="-285750">
              <a:buFont typeface="Arial" panose="020B0604020202020204" pitchFamily="34" charset="0"/>
              <a:buChar char="•"/>
            </a:pPr>
            <a:r>
              <a:rPr lang="es-DO" sz="2800" dirty="0">
                <a:latin typeface="Baskerville Old Face" panose="02020602080505020303" pitchFamily="18" charset="0"/>
              </a:rPr>
              <a:t>Que no entre mucha luz natural. </a:t>
            </a:r>
            <a:endParaRPr lang="en-US" sz="2800" dirty="0">
              <a:latin typeface="Baskerville Old Face" panose="02020602080505020303" pitchFamily="18" charset="0"/>
            </a:endParaRPr>
          </a:p>
          <a:p>
            <a:pPr marL="285750" lvl="0" indent="-285750">
              <a:buFont typeface="Arial" panose="020B0604020202020204" pitchFamily="34" charset="0"/>
              <a:buChar char="•"/>
            </a:pPr>
            <a:r>
              <a:rPr lang="es-DO" sz="2800" dirty="0">
                <a:latin typeface="Baskerville Old Face" panose="02020602080505020303" pitchFamily="18" charset="0"/>
              </a:rPr>
              <a:t>Debe haber aire acondicionado. </a:t>
            </a:r>
            <a:endParaRPr lang="en-US" sz="2800" dirty="0">
              <a:latin typeface="Baskerville Old Face" panose="02020602080505020303" pitchFamily="18" charset="0"/>
            </a:endParaRPr>
          </a:p>
          <a:p>
            <a:pPr marL="285750" lvl="0" indent="-285750">
              <a:buFont typeface="Arial" panose="020B0604020202020204" pitchFamily="34" charset="0"/>
              <a:buChar char="•"/>
            </a:pPr>
            <a:r>
              <a:rPr lang="es-DO" sz="2800" dirty="0">
                <a:latin typeface="Baskerville Old Face" panose="02020602080505020303" pitchFamily="18" charset="0"/>
              </a:rPr>
              <a:t>No debe haber entradas de aire natural. </a:t>
            </a:r>
            <a:endParaRPr lang="en-US" sz="2800" dirty="0">
              <a:latin typeface="Baskerville Old Face" panose="02020602080505020303" pitchFamily="18" charset="0"/>
            </a:endParaRPr>
          </a:p>
          <a:p>
            <a:pPr marL="285750" lvl="0" indent="-285750">
              <a:buFont typeface="Arial" panose="020B0604020202020204" pitchFamily="34" charset="0"/>
              <a:buChar char="•"/>
            </a:pPr>
            <a:r>
              <a:rPr lang="es-DO" sz="2800" dirty="0">
                <a:latin typeface="Baskerville Old Face" panose="02020602080505020303" pitchFamily="18" charset="0"/>
              </a:rPr>
              <a:t>Extinguidores. </a:t>
            </a:r>
            <a:endParaRPr lang="en-US" sz="2800" dirty="0">
              <a:latin typeface="Baskerville Old Face" panose="02020602080505020303" pitchFamily="18" charset="0"/>
            </a:endParaRPr>
          </a:p>
          <a:p>
            <a:pPr marL="285750" lvl="0" indent="-285750">
              <a:buFont typeface="Arial" panose="020B0604020202020204" pitchFamily="34" charset="0"/>
              <a:buChar char="•"/>
            </a:pPr>
            <a:r>
              <a:rPr lang="es-DO" sz="2800" dirty="0">
                <a:latin typeface="Baskerville Old Face" panose="02020602080505020303" pitchFamily="18" charset="0"/>
              </a:rPr>
              <a:t>Ruta de evacuación </a:t>
            </a:r>
            <a:endParaRPr lang="en-US" sz="2800" dirty="0">
              <a:latin typeface="Baskerville Old Face" panose="02020602080505020303" pitchFamily="18" charset="0"/>
            </a:endParaRPr>
          </a:p>
          <a:p>
            <a:pPr marL="285750" lvl="0" indent="-285750">
              <a:buFont typeface="Arial" panose="020B0604020202020204" pitchFamily="34" charset="0"/>
              <a:buChar char="•"/>
            </a:pPr>
            <a:r>
              <a:rPr lang="es-DO" sz="2800" dirty="0">
                <a:latin typeface="Baskerville Old Face" panose="02020602080505020303" pitchFamily="18" charset="0"/>
              </a:rPr>
              <a:t>Otros. </a:t>
            </a:r>
            <a:endParaRPr lang="en-US" sz="2800" dirty="0">
              <a:latin typeface="Baskerville Old Face" panose="02020602080505020303" pitchFamily="18" charset="0"/>
            </a:endParaRPr>
          </a:p>
        </p:txBody>
      </p:sp>
      <p:sp>
        <p:nvSpPr>
          <p:cNvPr id="6" name="TextBox 5">
            <a:extLst>
              <a:ext uri="{FF2B5EF4-FFF2-40B4-BE49-F238E27FC236}">
                <a16:creationId xmlns:a16="http://schemas.microsoft.com/office/drawing/2014/main" id="{0D49DAB3-3080-4848-BE4C-26968162E745}"/>
              </a:ext>
            </a:extLst>
          </p:cNvPr>
          <p:cNvSpPr txBox="1"/>
          <p:nvPr/>
        </p:nvSpPr>
        <p:spPr>
          <a:xfrm>
            <a:off x="1143001" y="1581665"/>
            <a:ext cx="9942511" cy="3785652"/>
          </a:xfrm>
          <a:prstGeom prst="rect">
            <a:avLst/>
          </a:prstGeom>
          <a:noFill/>
        </p:spPr>
        <p:txBody>
          <a:bodyPr wrap="square" rtlCol="0">
            <a:spAutoFit/>
          </a:bodyPr>
          <a:lstStyle/>
          <a:p>
            <a:r>
              <a:rPr lang="es-DO" sz="2400" b="1" dirty="0">
                <a:latin typeface="Baskerville Old Face" panose="02020602080505020303" pitchFamily="18" charset="0"/>
              </a:rPr>
              <a:t>La selección del lugar de ubicación de un centro de procesamiento de datos es un factor determinante en su correcto funcionamiento, puesto que de esto depende la mayor protección y seguridad de una de las áreas más importantes de cualquier organización. En la selección del lugar se deben considerar: El Medio ambiente externo: es necesario realizar un adecuado estudio de la ubicación, ya que esto permite determinar el lugar más adecuado donde en donde factores como los naturales, de servicios y de seguridad sean los más favorables; Adecuar con lo que se tiene: cuando en la organización ya se tenga destinado el local o espacio físico y no hay otra alternativa, lo único que se puede realizar son los arreglos necesarios para la instalación. </a:t>
            </a:r>
            <a:endParaRPr lang="en-US" sz="2400" b="1" dirty="0">
              <a:latin typeface="Baskerville Old Face" panose="02020602080505020303" pitchFamily="18" charset="0"/>
            </a:endParaRPr>
          </a:p>
        </p:txBody>
      </p:sp>
    </p:spTree>
    <p:extLst>
      <p:ext uri="{BB962C8B-B14F-4D97-AF65-F5344CB8AC3E}">
        <p14:creationId xmlns:p14="http://schemas.microsoft.com/office/powerpoint/2010/main" val="425768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wipe(up)">
                                      <p:cBhvr>
                                        <p:cTn id="14" dur="500"/>
                                        <p:tgtEl>
                                          <p:spTgt spid="44"/>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44"/>
                                        </p:tgtEl>
                                      </p:cBhvr>
                                    </p:animEffect>
                                    <p:set>
                                      <p:cBhvr>
                                        <p:cTn id="23" dur="1" fill="hold">
                                          <p:stCondLst>
                                            <p:cond delay="499"/>
                                          </p:stCondLst>
                                        </p:cTn>
                                        <p:tgtEl>
                                          <p:spTgt spid="44"/>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44" grpId="0"/>
      <p:bldP spid="44" grpId="1"/>
      <p:bldP spid="5" grpId="0"/>
      <p:bldP spid="5" grpId="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0B38558-5389-4817-936F-FD62560CAC1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pic>
        <p:nvPicPr>
          <p:cNvPr id="8" name="Content Placeholder 4"/>
          <p:cNvPicPr>
            <a:picLocks noChangeAspect="1"/>
          </p:cNvPicPr>
          <p:nvPr/>
        </p:nvPicPr>
        <p:blipFill rotWithShape="1">
          <a:blip r:embed="rId3">
            <a:alphaModFix/>
            <a:extLst>
              <a:ext uri="{28A0092B-C50C-407E-A947-70E740481C1C}">
                <a14:useLocalDpi xmlns:a14="http://schemas.microsoft.com/office/drawing/2010/main" val="0"/>
              </a:ext>
            </a:extLst>
          </a:blip>
          <a:srcRect t="15230" b="28504"/>
          <a:stretch/>
        </p:blipFill>
        <p:spPr>
          <a:xfrm>
            <a:off x="3611" y="10"/>
            <a:ext cx="12188389" cy="6857990"/>
          </a:xfrm>
          <a:prstGeom prst="rect">
            <a:avLst/>
          </a:prstGeom>
        </p:spPr>
      </p:pic>
      <p:grpSp>
        <p:nvGrpSpPr>
          <p:cNvPr id="18" name="Group 17">
            <a:extLst>
              <a:ext uri="{FF2B5EF4-FFF2-40B4-BE49-F238E27FC236}">
                <a16:creationId xmlns:a16="http://schemas.microsoft.com/office/drawing/2014/main" id="{15502586-682B-4EDF-9515-674BB4E1CD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E0BCE8AF-B33F-4F42-91D1-860D8824827A}"/>
              </a:ext>
            </a:extLst>
          </p:cNvPr>
          <p:cNvSpPr>
            <a:spLocks noGrp="1"/>
          </p:cNvSpPr>
          <p:nvPr>
            <p:ph type="title"/>
          </p:nvPr>
        </p:nvSpPr>
        <p:spPr>
          <a:xfrm>
            <a:off x="1143001" y="1007533"/>
            <a:ext cx="9905998" cy="1092200"/>
          </a:xfrm>
        </p:spPr>
        <p:txBody>
          <a:bodyPr>
            <a:normAutofit/>
          </a:bodyPr>
          <a:lstStyle/>
          <a:p>
            <a:pPr algn="ctr"/>
            <a:r>
              <a:rPr lang="es-DO" b="1" dirty="0">
                <a:latin typeface="Baskerville Old Face" panose="02020602080505020303" pitchFamily="18" charset="0"/>
              </a:rPr>
              <a:t>PROYECTO DE CONSTRUCCIÓN</a:t>
            </a:r>
            <a:endParaRPr lang="en-US" dirty="0">
              <a:latin typeface="Baskerville Old Face" panose="02020602080505020303" pitchFamily="18" charset="0"/>
            </a:endParaRPr>
          </a:p>
        </p:txBody>
      </p:sp>
      <p:sp>
        <p:nvSpPr>
          <p:cNvPr id="10" name="Content Placeholder 9"/>
          <p:cNvSpPr>
            <a:spLocks noGrp="1"/>
          </p:cNvSpPr>
          <p:nvPr>
            <p:ph idx="1"/>
          </p:nvPr>
        </p:nvSpPr>
        <p:spPr>
          <a:xfrm>
            <a:off x="1143001" y="1981202"/>
            <a:ext cx="9905999" cy="3900614"/>
          </a:xfrm>
        </p:spPr>
        <p:txBody>
          <a:bodyPr anchor="ctr">
            <a:normAutofit lnSpcReduction="10000"/>
          </a:bodyPr>
          <a:lstStyle/>
          <a:p>
            <a:pPr marL="0" indent="0">
              <a:buNone/>
            </a:pPr>
            <a:r>
              <a:rPr lang="es-ES" dirty="0">
                <a:latin typeface="Baskerville Old Face" panose="02020602080505020303" pitchFamily="18" charset="0"/>
              </a:rPr>
              <a:t>Definido a partir de las necesidades de la institución a la cual se vaya a implementar dicho centro de cómputo teniendo como referencia las siguientes características: </a:t>
            </a:r>
          </a:p>
          <a:p>
            <a:pPr lvl="1"/>
            <a:r>
              <a:rPr lang="es-ES" dirty="0">
                <a:latin typeface="Baskerville Old Face" panose="02020602080505020303" pitchFamily="18" charset="0"/>
              </a:rPr>
              <a:t>Cálculos aproximados.</a:t>
            </a:r>
          </a:p>
          <a:p>
            <a:pPr lvl="1"/>
            <a:r>
              <a:rPr lang="es-ES" dirty="0">
                <a:latin typeface="Baskerville Old Face" panose="02020602080505020303" pitchFamily="18" charset="0"/>
              </a:rPr>
              <a:t>Área física.</a:t>
            </a:r>
          </a:p>
          <a:p>
            <a:pPr lvl="1"/>
            <a:r>
              <a:rPr lang="es-ES" dirty="0">
                <a:latin typeface="Baskerville Old Face" panose="02020602080505020303" pitchFamily="18" charset="0"/>
              </a:rPr>
              <a:t>Presupuesto existente.</a:t>
            </a:r>
          </a:p>
          <a:p>
            <a:pPr marL="0" indent="0">
              <a:buNone/>
            </a:pPr>
            <a:r>
              <a:rPr lang="es-ES" dirty="0">
                <a:latin typeface="Baskerville Old Face" panose="02020602080505020303" pitchFamily="18" charset="0"/>
              </a:rPr>
              <a:t>El Centro de Cómputo es el encargado de formular los planes de desarrollo informático de la empresa y hacerlos operativos conforme al esquema de prioridades que se establezca con la Dirección del Sistema.</a:t>
            </a:r>
          </a:p>
          <a:p>
            <a:pPr marL="0" indent="0">
              <a:buNone/>
            </a:pPr>
            <a:endParaRPr lang="en-US" sz="2000" dirty="0"/>
          </a:p>
        </p:txBody>
      </p:sp>
    </p:spTree>
    <p:extLst>
      <p:ext uri="{BB962C8B-B14F-4D97-AF65-F5344CB8AC3E}">
        <p14:creationId xmlns:p14="http://schemas.microsoft.com/office/powerpoint/2010/main" val="1555956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0B38558-5389-4817-936F-FD62560CAC1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pic>
        <p:nvPicPr>
          <p:cNvPr id="8" name="Content Placeholder 4"/>
          <p:cNvPicPr>
            <a:picLocks noChangeAspect="1"/>
          </p:cNvPicPr>
          <p:nvPr/>
        </p:nvPicPr>
        <p:blipFill rotWithShape="1">
          <a:blip r:embed="rId3">
            <a:alphaModFix/>
            <a:extLst>
              <a:ext uri="{28A0092B-C50C-407E-A947-70E740481C1C}">
                <a14:useLocalDpi xmlns:a14="http://schemas.microsoft.com/office/drawing/2010/main" val="0"/>
              </a:ext>
            </a:extLst>
          </a:blip>
          <a:srcRect l="10197" r="2273"/>
          <a:stretch/>
        </p:blipFill>
        <p:spPr>
          <a:xfrm>
            <a:off x="3611" y="10"/>
            <a:ext cx="12188389" cy="6857990"/>
          </a:xfrm>
          <a:prstGeom prst="rect">
            <a:avLst/>
          </a:prstGeom>
        </p:spPr>
      </p:pic>
      <p:grpSp>
        <p:nvGrpSpPr>
          <p:cNvPr id="18" name="Group 17">
            <a:extLst>
              <a:ext uri="{FF2B5EF4-FFF2-40B4-BE49-F238E27FC236}">
                <a16:creationId xmlns:a16="http://schemas.microsoft.com/office/drawing/2014/main" id="{15502586-682B-4EDF-9515-674BB4E1CD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1B54A6E4-0BDE-41B1-9546-A47E215A3DE3}"/>
              </a:ext>
            </a:extLst>
          </p:cNvPr>
          <p:cNvSpPr>
            <a:spLocks noGrp="1"/>
          </p:cNvSpPr>
          <p:nvPr>
            <p:ph type="title"/>
          </p:nvPr>
        </p:nvSpPr>
        <p:spPr>
          <a:xfrm>
            <a:off x="1143001" y="1007533"/>
            <a:ext cx="9905998" cy="1092200"/>
          </a:xfrm>
        </p:spPr>
        <p:txBody>
          <a:bodyPr>
            <a:normAutofit/>
          </a:bodyPr>
          <a:lstStyle/>
          <a:p>
            <a:pPr algn="ctr"/>
            <a:r>
              <a:rPr lang="es-DO" b="1" dirty="0">
                <a:latin typeface="Baskerville Old Face" panose="02020602080505020303" pitchFamily="18" charset="0"/>
              </a:rPr>
              <a:t>ADMINISTRACIÓN DE CENTROS DE CÓMPUTO</a:t>
            </a:r>
            <a:endParaRPr lang="en-US" dirty="0">
              <a:latin typeface="Baskerville Old Face" panose="02020602080505020303" pitchFamily="18" charset="0"/>
            </a:endParaRPr>
          </a:p>
        </p:txBody>
      </p:sp>
      <p:sp>
        <p:nvSpPr>
          <p:cNvPr id="10" name="Content Placeholder 9"/>
          <p:cNvSpPr>
            <a:spLocks noGrp="1"/>
          </p:cNvSpPr>
          <p:nvPr>
            <p:ph idx="1"/>
          </p:nvPr>
        </p:nvSpPr>
        <p:spPr>
          <a:xfrm>
            <a:off x="940329" y="1981201"/>
            <a:ext cx="10302346" cy="4102101"/>
          </a:xfrm>
        </p:spPr>
        <p:txBody>
          <a:bodyPr anchor="ctr">
            <a:normAutofit fontScale="85000" lnSpcReduction="10000"/>
          </a:bodyPr>
          <a:lstStyle/>
          <a:p>
            <a:pPr marL="0" indent="0" algn="just">
              <a:buNone/>
            </a:pPr>
            <a:r>
              <a:rPr lang="es-DO" sz="2800" dirty="0">
                <a:latin typeface="Baskerville Old Face" panose="02020602080505020303" pitchFamily="18" charset="0"/>
              </a:rPr>
              <a:t>La administración se define como el proceso de crear, diseñar y mantener un ambiente en el que las personas al laborar o trabajar en grupos, alcancen con eficiencia metas seleccionadas.</a:t>
            </a:r>
            <a:endParaRPr lang="en-US" sz="2800" dirty="0">
              <a:latin typeface="Baskerville Old Face" panose="02020602080505020303" pitchFamily="18" charset="0"/>
            </a:endParaRPr>
          </a:p>
          <a:p>
            <a:pPr marL="0" indent="0" algn="just">
              <a:buNone/>
            </a:pPr>
            <a:r>
              <a:rPr lang="es-DO" sz="2800" dirty="0">
                <a:latin typeface="Baskerville Old Face" panose="02020602080505020303" pitchFamily="18" charset="0"/>
              </a:rPr>
              <a:t>Las personas realizan funciones administrativas de planeación, organización, integración de personal, dirección y control. </a:t>
            </a:r>
            <a:endParaRPr lang="en-US" sz="2800" dirty="0">
              <a:latin typeface="Baskerville Old Face" panose="02020602080505020303" pitchFamily="18" charset="0"/>
            </a:endParaRPr>
          </a:p>
          <a:p>
            <a:pPr algn="just"/>
            <a:r>
              <a:rPr lang="es-DO" sz="2800" dirty="0">
                <a:latin typeface="Baskerville Old Face" panose="02020602080505020303" pitchFamily="18" charset="0"/>
              </a:rPr>
              <a:t>La administración se aplica en todo tipo de corporación. </a:t>
            </a:r>
            <a:endParaRPr lang="en-US" sz="2800" dirty="0">
              <a:latin typeface="Baskerville Old Face" panose="02020602080505020303" pitchFamily="18" charset="0"/>
            </a:endParaRPr>
          </a:p>
          <a:p>
            <a:pPr algn="just"/>
            <a:r>
              <a:rPr lang="es-DO" sz="2800" dirty="0">
                <a:latin typeface="Baskerville Old Face" panose="02020602080505020303" pitchFamily="18" charset="0"/>
              </a:rPr>
              <a:t>Es aplicable a los administradores en todos los niveles de corporación. </a:t>
            </a:r>
            <a:endParaRPr lang="en-US" sz="2800" dirty="0">
              <a:latin typeface="Baskerville Old Face" panose="02020602080505020303" pitchFamily="18" charset="0"/>
            </a:endParaRPr>
          </a:p>
          <a:p>
            <a:pPr algn="just"/>
            <a:r>
              <a:rPr lang="es-DO" sz="2800" dirty="0">
                <a:latin typeface="Baskerville Old Face" panose="02020602080505020303" pitchFamily="18" charset="0"/>
              </a:rPr>
              <a:t>La administración se ocupa del rendimiento; esto implica eficacia y eficiencia.</a:t>
            </a:r>
            <a:endParaRPr lang="en-US" dirty="0">
              <a:latin typeface="Baskerville Old Face" panose="02020602080505020303" pitchFamily="18" charset="0"/>
            </a:endParaRPr>
          </a:p>
        </p:txBody>
      </p:sp>
    </p:spTree>
    <p:extLst>
      <p:ext uri="{BB962C8B-B14F-4D97-AF65-F5344CB8AC3E}">
        <p14:creationId xmlns:p14="http://schemas.microsoft.com/office/powerpoint/2010/main" val="3261552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0B38558-5389-4817-936F-FD62560CAC1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pic>
        <p:nvPicPr>
          <p:cNvPr id="8" name="Content Placeholder 4"/>
          <p:cNvPicPr>
            <a:picLocks noChangeAspect="1"/>
          </p:cNvPicPr>
          <p:nvPr/>
        </p:nvPicPr>
        <p:blipFill rotWithShape="1">
          <a:blip r:embed="rId3">
            <a:alphaModFix/>
            <a:extLst>
              <a:ext uri="{28A0092B-C50C-407E-A947-70E740481C1C}">
                <a14:useLocalDpi xmlns:a14="http://schemas.microsoft.com/office/drawing/2010/main" val="0"/>
              </a:ext>
            </a:extLst>
          </a:blip>
          <a:srcRect l="10197" r="2273"/>
          <a:stretch/>
        </p:blipFill>
        <p:spPr>
          <a:xfrm>
            <a:off x="3611" y="10"/>
            <a:ext cx="12188389" cy="6857990"/>
          </a:xfrm>
          <a:prstGeom prst="rect">
            <a:avLst/>
          </a:prstGeom>
        </p:spPr>
      </p:pic>
      <p:grpSp>
        <p:nvGrpSpPr>
          <p:cNvPr id="18" name="Group 17">
            <a:extLst>
              <a:ext uri="{FF2B5EF4-FFF2-40B4-BE49-F238E27FC236}">
                <a16:creationId xmlns:a16="http://schemas.microsoft.com/office/drawing/2014/main" id="{15502586-682B-4EDF-9515-674BB4E1CD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7E56ACB8-6E9E-46C4-BFF9-2740C4D7AC0C}"/>
              </a:ext>
            </a:extLst>
          </p:cNvPr>
          <p:cNvSpPr>
            <a:spLocks noGrp="1"/>
          </p:cNvSpPr>
          <p:nvPr>
            <p:ph type="title"/>
          </p:nvPr>
        </p:nvSpPr>
        <p:spPr>
          <a:xfrm>
            <a:off x="1143001" y="834535"/>
            <a:ext cx="9905998" cy="742411"/>
          </a:xfrm>
        </p:spPr>
        <p:txBody>
          <a:bodyPr>
            <a:normAutofit/>
          </a:bodyPr>
          <a:lstStyle/>
          <a:p>
            <a:pPr algn="ctr"/>
            <a:r>
              <a:rPr lang="en-US" b="1" dirty="0">
                <a:latin typeface="Baskerville Old Face" panose="02020602080505020303" pitchFamily="18" charset="0"/>
              </a:rPr>
              <a:t>PROCESO ADMINISTRATIVO</a:t>
            </a:r>
          </a:p>
        </p:txBody>
      </p:sp>
      <p:sp>
        <p:nvSpPr>
          <p:cNvPr id="10" name="Content Placeholder 9"/>
          <p:cNvSpPr>
            <a:spLocks noGrp="1"/>
          </p:cNvSpPr>
          <p:nvPr>
            <p:ph idx="1"/>
          </p:nvPr>
        </p:nvSpPr>
        <p:spPr>
          <a:xfrm>
            <a:off x="922864" y="1576946"/>
            <a:ext cx="10338859" cy="4514820"/>
          </a:xfrm>
        </p:spPr>
        <p:txBody>
          <a:bodyPr anchor="ctr">
            <a:normAutofit fontScale="92500" lnSpcReduction="20000"/>
          </a:bodyPr>
          <a:lstStyle/>
          <a:p>
            <a:pPr marL="0" indent="0">
              <a:buNone/>
            </a:pPr>
            <a:r>
              <a:rPr lang="es-ES" sz="2200" dirty="0">
                <a:latin typeface="Baskerville Old Face" panose="02020602080505020303" pitchFamily="18" charset="0"/>
              </a:rPr>
              <a:t>Se define como el proceso metodológico que implica una serie de actividades que llevará a una mejor consecución de los objetivos, en un periodo más corto y con una mayor productividad. </a:t>
            </a:r>
          </a:p>
          <a:p>
            <a:pPr marL="0" indent="0">
              <a:buNone/>
            </a:pPr>
            <a:r>
              <a:rPr lang="es-ES" sz="2200" dirty="0">
                <a:latin typeface="Baskerville Old Face" panose="02020602080505020303" pitchFamily="18" charset="0"/>
              </a:rPr>
              <a:t>Se dice que es tridimensional, porque sus elementos son aplicables a todas las funciones del organismo en todos sus niveles: </a:t>
            </a:r>
          </a:p>
          <a:p>
            <a:r>
              <a:rPr lang="es-ES" sz="2200" b="1" dirty="0">
                <a:latin typeface="Baskerville Old Face" panose="02020602080505020303" pitchFamily="18" charset="0"/>
              </a:rPr>
              <a:t>Planeación:</a:t>
            </a:r>
            <a:r>
              <a:rPr lang="es-ES" sz="2200" dirty="0">
                <a:latin typeface="Baskerville Old Face" panose="02020602080505020303" pitchFamily="18" charset="0"/>
              </a:rPr>
              <a:t>  Es la función que tiene por objetivo fijar el curso concreto de acción que ha de seguirse, estableciendo los principios que habrán de orientarlo, la secuencia de operaciones para realizarlo y las determinaciones de tiempo y números necesarios para su realización. Permite la identificación de oportunidades de mejoramiento en la operación de la organización con base en la técnica, así como el establecimiento formal de planes o proyectos para el aprovechamiento integral de dichas oportunidades. </a:t>
            </a:r>
          </a:p>
          <a:p>
            <a:r>
              <a:rPr lang="es-ES" sz="2200" b="1" dirty="0">
                <a:latin typeface="Baskerville Old Face" panose="02020602080505020303" pitchFamily="18" charset="0"/>
              </a:rPr>
              <a:t>Organización. </a:t>
            </a:r>
          </a:p>
          <a:p>
            <a:r>
              <a:rPr lang="es-ES" sz="2200" b="1" dirty="0">
                <a:latin typeface="Baskerville Old Face" panose="02020602080505020303" pitchFamily="18" charset="0"/>
              </a:rPr>
              <a:t>Dirección y control.</a:t>
            </a:r>
          </a:p>
          <a:p>
            <a:endParaRPr lang="en-US" sz="2000" dirty="0"/>
          </a:p>
        </p:txBody>
      </p:sp>
    </p:spTree>
    <p:extLst>
      <p:ext uri="{BB962C8B-B14F-4D97-AF65-F5344CB8AC3E}">
        <p14:creationId xmlns:p14="http://schemas.microsoft.com/office/powerpoint/2010/main" val="172878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13">
            <a:extLst>
              <a:ext uri="{FF2B5EF4-FFF2-40B4-BE49-F238E27FC236}">
                <a16:creationId xmlns:a16="http://schemas.microsoft.com/office/drawing/2014/main" id="{A0B38558-5389-4817-936F-FD62560CAC1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grpSp>
      <p:pic>
        <p:nvPicPr>
          <p:cNvPr id="46" name="Content Placeholder 4"/>
          <p:cNvPicPr>
            <a:picLocks noChangeAspect="1"/>
          </p:cNvPicPr>
          <p:nvPr/>
        </p:nvPicPr>
        <p:blipFill rotWithShape="1">
          <a:blip r:embed="rId3">
            <a:alphaModFix/>
            <a:extLst>
              <a:ext uri="{28A0092B-C50C-407E-A947-70E740481C1C}">
                <a14:useLocalDpi xmlns:a14="http://schemas.microsoft.com/office/drawing/2010/main" val="0"/>
              </a:ext>
            </a:extLst>
          </a:blip>
          <a:srcRect t="18903" b="24830"/>
          <a:stretch/>
        </p:blipFill>
        <p:spPr>
          <a:xfrm>
            <a:off x="3611" y="10"/>
            <a:ext cx="12188389" cy="6857990"/>
          </a:xfrm>
          <a:prstGeom prst="rect">
            <a:avLst/>
          </a:prstGeom>
        </p:spPr>
      </p:pic>
      <p:grpSp>
        <p:nvGrpSpPr>
          <p:cNvPr id="47" name="Group 17">
            <a:extLst>
              <a:ext uri="{FF2B5EF4-FFF2-40B4-BE49-F238E27FC236}">
                <a16:creationId xmlns:a16="http://schemas.microsoft.com/office/drawing/2014/main" id="{15502586-682B-4EDF-9515-674BB4E1CD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05726A1E-46FC-46B6-9621-3BF2562CF748}"/>
              </a:ext>
            </a:extLst>
          </p:cNvPr>
          <p:cNvSpPr>
            <a:spLocks noGrp="1"/>
          </p:cNvSpPr>
          <p:nvPr>
            <p:ph type="title"/>
          </p:nvPr>
        </p:nvSpPr>
        <p:spPr>
          <a:xfrm>
            <a:off x="1143001" y="1007533"/>
            <a:ext cx="9905998" cy="1092200"/>
          </a:xfrm>
        </p:spPr>
        <p:txBody>
          <a:bodyPr>
            <a:normAutofit/>
          </a:bodyPr>
          <a:lstStyle/>
          <a:p>
            <a:pPr algn="ctr"/>
            <a:r>
              <a:rPr lang="es-DO" b="1" dirty="0">
                <a:latin typeface="Baskerville Old Face" panose="02020602080505020303" pitchFamily="18" charset="0"/>
              </a:rPr>
              <a:t>PRESUPUESTO DE CONSTRUCCIÓN</a:t>
            </a:r>
            <a:endParaRPr lang="en-US" dirty="0">
              <a:latin typeface="Baskerville Old Face" panose="02020602080505020303" pitchFamily="18" charset="0"/>
            </a:endParaRPr>
          </a:p>
        </p:txBody>
      </p:sp>
      <p:sp>
        <p:nvSpPr>
          <p:cNvPr id="48" name="Content Placeholder 9"/>
          <p:cNvSpPr>
            <a:spLocks noGrp="1"/>
          </p:cNvSpPr>
          <p:nvPr>
            <p:ph idx="1"/>
          </p:nvPr>
        </p:nvSpPr>
        <p:spPr>
          <a:xfrm>
            <a:off x="1143001" y="1981202"/>
            <a:ext cx="9905999" cy="3931918"/>
          </a:xfrm>
        </p:spPr>
        <p:txBody>
          <a:bodyPr anchor="ctr">
            <a:normAutofit/>
          </a:bodyPr>
          <a:lstStyle/>
          <a:p>
            <a:pPr marL="0" indent="0">
              <a:buNone/>
            </a:pPr>
            <a:r>
              <a:rPr lang="es-DO" sz="3200" dirty="0">
                <a:latin typeface="Baskerville Old Face" panose="02020602080505020303" pitchFamily="18" charset="0"/>
              </a:rPr>
              <a:t>Contempla los cálculos de capital a emplear para adquirir los recursos con los que debe de contar un Centro de Cómputo, estos tienen que ser los necesarios para que cualquier negocio o empresa funcione adecuadamente, esto es: recursos humanos, materiales, financieros, estructurales y tecnológicos. </a:t>
            </a:r>
            <a:endParaRPr lang="en-US" sz="3200" dirty="0">
              <a:latin typeface="Baskerville Old Face" panose="02020602080505020303" pitchFamily="18" charset="0"/>
            </a:endParaRPr>
          </a:p>
          <a:p>
            <a:pPr marL="0" indent="0">
              <a:buNone/>
            </a:pPr>
            <a:endParaRPr lang="en-US" sz="2000" dirty="0"/>
          </a:p>
        </p:txBody>
      </p:sp>
    </p:spTree>
    <p:extLst>
      <p:ext uri="{BB962C8B-B14F-4D97-AF65-F5344CB8AC3E}">
        <p14:creationId xmlns:p14="http://schemas.microsoft.com/office/powerpoint/2010/main" val="3145948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0B38558-5389-4817-936F-FD62560CAC1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3" name="Rectangle 22">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grpSp>
      <p:pic>
        <p:nvPicPr>
          <p:cNvPr id="16" name="Content Placeholder 12"/>
          <p:cNvPicPr>
            <a:picLocks noChangeAspect="1"/>
          </p:cNvPicPr>
          <p:nvPr/>
        </p:nvPicPr>
        <p:blipFill rotWithShape="1">
          <a:blip r:embed="rId3">
            <a:alphaModFix/>
            <a:extLst>
              <a:ext uri="{28A0092B-C50C-407E-A947-70E740481C1C}">
                <a14:useLocalDpi xmlns:a14="http://schemas.microsoft.com/office/drawing/2010/main" val="0"/>
              </a:ext>
            </a:extLst>
          </a:blip>
          <a:srcRect b="15706"/>
          <a:stretch/>
        </p:blipFill>
        <p:spPr>
          <a:xfrm>
            <a:off x="3611" y="10"/>
            <a:ext cx="12188389" cy="6857990"/>
          </a:xfrm>
          <a:prstGeom prst="rect">
            <a:avLst/>
          </a:prstGeom>
        </p:spPr>
      </p:pic>
      <p:grpSp>
        <p:nvGrpSpPr>
          <p:cNvPr id="26" name="Group 25">
            <a:extLst>
              <a:ext uri="{FF2B5EF4-FFF2-40B4-BE49-F238E27FC236}">
                <a16:creationId xmlns:a16="http://schemas.microsoft.com/office/drawing/2014/main" id="{15502586-682B-4EDF-9515-674BB4E1CD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27" name="Round Diagonal Corner Rectangle 7">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8" name="Freeform 32">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9" name="Freeform 33">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50" name="Freeform 34">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51" name="Freeform 37">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9" name="Group 28">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42" name="Freeform 35">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43" name="Freeform 36">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44" name="Freeform 38">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5" name="Freeform 39">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46" name="Freeform 40">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7" name="Rectangle 41">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30" name="Group 29">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8" name="Freeform 32">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9" name="Freeform 33">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0" name="Freeform 34">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1" name="Freeform 37">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31" name="Group 30">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32" name="Freeform 35">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3" name="Freeform 36">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4" name="Freeform 38">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5" name="Freeform 39">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6" name="Freeform 40">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Rectangle 41">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3AF125A8-19AF-47D5-96D9-9D157EE572E1}"/>
              </a:ext>
            </a:extLst>
          </p:cNvPr>
          <p:cNvSpPr>
            <a:spLocks noGrp="1"/>
          </p:cNvSpPr>
          <p:nvPr>
            <p:ph type="title"/>
          </p:nvPr>
        </p:nvSpPr>
        <p:spPr>
          <a:xfrm>
            <a:off x="1143001" y="702733"/>
            <a:ext cx="9905998" cy="1092200"/>
          </a:xfrm>
        </p:spPr>
        <p:txBody>
          <a:bodyPr>
            <a:normAutofit/>
          </a:bodyPr>
          <a:lstStyle/>
          <a:p>
            <a:pPr algn="ctr"/>
            <a:r>
              <a:rPr lang="es-DO" b="1" dirty="0">
                <a:latin typeface="Baskerville Old Face" panose="02020602080505020303" pitchFamily="18" charset="0"/>
              </a:rPr>
              <a:t>PLANTEAMIENTO DEL PROBLEMA</a:t>
            </a:r>
            <a:endParaRPr lang="en-US" dirty="0">
              <a:latin typeface="Baskerville Old Face" panose="02020602080505020303" pitchFamily="18" charset="0"/>
            </a:endParaRPr>
          </a:p>
        </p:txBody>
      </p:sp>
      <p:sp>
        <p:nvSpPr>
          <p:cNvPr id="18" name="Content Placeholder 17"/>
          <p:cNvSpPr>
            <a:spLocks noGrp="1"/>
          </p:cNvSpPr>
          <p:nvPr>
            <p:ph idx="1"/>
          </p:nvPr>
        </p:nvSpPr>
        <p:spPr>
          <a:xfrm>
            <a:off x="960121" y="1686561"/>
            <a:ext cx="5887719" cy="4542365"/>
          </a:xfrm>
        </p:spPr>
        <p:txBody>
          <a:bodyPr anchor="ctr">
            <a:normAutofit/>
          </a:bodyPr>
          <a:lstStyle/>
          <a:p>
            <a:pPr lvl="0"/>
            <a:r>
              <a:rPr lang="es-DO" dirty="0"/>
              <a:t>Distribución de planta. </a:t>
            </a:r>
            <a:endParaRPr lang="en-US" dirty="0"/>
          </a:p>
          <a:p>
            <a:pPr lvl="0"/>
            <a:r>
              <a:rPr lang="es-DO" dirty="0"/>
              <a:t>Plano eléctrico de luces (unifilar).</a:t>
            </a:r>
            <a:endParaRPr lang="en-US" dirty="0"/>
          </a:p>
          <a:p>
            <a:pPr lvl="0"/>
            <a:r>
              <a:rPr lang="es-DO" dirty="0"/>
              <a:t>Plano eléctrico de tomas (unifilar). </a:t>
            </a:r>
            <a:endParaRPr lang="en-US" dirty="0"/>
          </a:p>
          <a:p>
            <a:pPr lvl="0"/>
            <a:r>
              <a:rPr lang="es-DO" dirty="0"/>
              <a:t>Plano de cableado estructurado. </a:t>
            </a:r>
            <a:endParaRPr lang="en-US" dirty="0"/>
          </a:p>
          <a:p>
            <a:pPr lvl="0"/>
            <a:r>
              <a:rPr lang="es-DO" dirty="0"/>
              <a:t>Cuadro de carga (debidamente balanceado). </a:t>
            </a:r>
            <a:endParaRPr lang="en-US" dirty="0"/>
          </a:p>
          <a:p>
            <a:pPr lvl="0"/>
            <a:r>
              <a:rPr lang="es-DO" dirty="0"/>
              <a:t>Configuración IP de las computadoras.  </a:t>
            </a:r>
            <a:endParaRPr lang="en-US" dirty="0"/>
          </a:p>
          <a:p>
            <a:pPr lvl="0"/>
            <a:r>
              <a:rPr lang="es-DO" dirty="0"/>
              <a:t>Tabla de configuración de la red.</a:t>
            </a:r>
            <a:endParaRPr lang="en-US" dirty="0"/>
          </a:p>
          <a:p>
            <a:pPr marL="0" indent="0">
              <a:buNone/>
            </a:pPr>
            <a:endParaRPr lang="en-US" sz="2000" dirty="0"/>
          </a:p>
        </p:txBody>
      </p:sp>
      <p:sp>
        <p:nvSpPr>
          <p:cNvPr id="13" name="TextBox 12">
            <a:extLst>
              <a:ext uri="{FF2B5EF4-FFF2-40B4-BE49-F238E27FC236}">
                <a16:creationId xmlns:a16="http://schemas.microsoft.com/office/drawing/2014/main" id="{249F0717-7587-4C85-A1A1-A03244526DE6}"/>
              </a:ext>
            </a:extLst>
          </p:cNvPr>
          <p:cNvSpPr txBox="1"/>
          <p:nvPr/>
        </p:nvSpPr>
        <p:spPr>
          <a:xfrm>
            <a:off x="6461971" y="1571846"/>
            <a:ext cx="4986655" cy="3785652"/>
          </a:xfrm>
          <a:prstGeom prst="rect">
            <a:avLst/>
          </a:prstGeom>
          <a:noFill/>
        </p:spPr>
        <p:txBody>
          <a:bodyPr wrap="square" rtlCol="0">
            <a:spAutoFit/>
          </a:bodyPr>
          <a:lstStyle/>
          <a:p>
            <a:pPr marL="285750" lvl="0" indent="-285750">
              <a:buFont typeface="Arial" panose="020B0604020202020204" pitchFamily="34" charset="0"/>
              <a:buChar char="•"/>
            </a:pPr>
            <a:r>
              <a:rPr lang="es-DO" sz="2400" dirty="0"/>
              <a:t>Descripción del servicio de internet. </a:t>
            </a:r>
            <a:endParaRPr lang="en-US" sz="2400" dirty="0"/>
          </a:p>
          <a:p>
            <a:pPr marL="285750" lvl="0" indent="-285750">
              <a:buFont typeface="Arial" panose="020B0604020202020204" pitchFamily="34" charset="0"/>
              <a:buChar char="•"/>
            </a:pPr>
            <a:r>
              <a:rPr lang="es-DO" sz="2400" dirty="0"/>
              <a:t>Cotización de equipo de cómputo. </a:t>
            </a:r>
            <a:endParaRPr lang="en-US" sz="2400" dirty="0"/>
          </a:p>
          <a:p>
            <a:pPr marL="285750" lvl="0" indent="-285750">
              <a:buFont typeface="Arial" panose="020B0604020202020204" pitchFamily="34" charset="0"/>
              <a:buChar char="•"/>
            </a:pPr>
            <a:r>
              <a:rPr lang="es-DO" sz="2400" dirty="0"/>
              <a:t>Cotización de material eléctrico y equipo de AA. </a:t>
            </a:r>
            <a:endParaRPr lang="en-US" sz="2400" dirty="0"/>
          </a:p>
          <a:p>
            <a:pPr marL="285750" lvl="0" indent="-285750">
              <a:buFont typeface="Arial" panose="020B0604020202020204" pitchFamily="34" charset="0"/>
              <a:buChar char="•"/>
            </a:pPr>
            <a:r>
              <a:rPr lang="es-DO" sz="2400" dirty="0"/>
              <a:t>Cotización de muebles y sillas. </a:t>
            </a:r>
            <a:endParaRPr lang="en-US" sz="2400" dirty="0"/>
          </a:p>
          <a:p>
            <a:pPr marL="285750" lvl="0" indent="-285750">
              <a:buFont typeface="Arial" panose="020B0604020202020204" pitchFamily="34" charset="0"/>
              <a:buChar char="•"/>
            </a:pPr>
            <a:r>
              <a:rPr lang="es-DO" sz="2400" dirty="0"/>
              <a:t>Lista de herramientas a utilizar.  </a:t>
            </a:r>
            <a:endParaRPr lang="en-US" sz="2400" dirty="0"/>
          </a:p>
          <a:p>
            <a:pPr marL="285750" lvl="0" indent="-285750">
              <a:buFont typeface="Arial" panose="020B0604020202020204" pitchFamily="34" charset="0"/>
              <a:buChar char="•"/>
            </a:pPr>
            <a:r>
              <a:rPr lang="es-DO" sz="2400" dirty="0"/>
              <a:t>Cotización de material para cableado estructurado. </a:t>
            </a:r>
            <a:endParaRPr lang="en-US" sz="2400" dirty="0"/>
          </a:p>
          <a:p>
            <a:pPr marL="285750" lvl="0" indent="-285750">
              <a:buFont typeface="Arial" panose="020B0604020202020204" pitchFamily="34" charset="0"/>
              <a:buChar char="•"/>
            </a:pPr>
            <a:r>
              <a:rPr lang="es-DO" sz="2400" dirty="0"/>
              <a:t>Tabla de costos y costo total del proyecto.</a:t>
            </a:r>
            <a:endParaRPr lang="en-US" sz="2400" dirty="0"/>
          </a:p>
        </p:txBody>
      </p:sp>
    </p:spTree>
    <p:extLst>
      <p:ext uri="{BB962C8B-B14F-4D97-AF65-F5344CB8AC3E}">
        <p14:creationId xmlns:p14="http://schemas.microsoft.com/office/powerpoint/2010/main" val="2623833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0B38558-5389-4817-936F-FD62560CAC1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grpSp>
      <p:pic>
        <p:nvPicPr>
          <p:cNvPr id="8" name="Content Placeholder 4"/>
          <p:cNvPicPr>
            <a:picLocks noChangeAspect="1"/>
          </p:cNvPicPr>
          <p:nvPr/>
        </p:nvPicPr>
        <p:blipFill rotWithShape="1">
          <a:blip r:embed="rId3">
            <a:alphaModFix/>
            <a:extLst>
              <a:ext uri="{28A0092B-C50C-407E-A947-70E740481C1C}">
                <a14:useLocalDpi xmlns:a14="http://schemas.microsoft.com/office/drawing/2010/main" val="0"/>
              </a:ext>
            </a:extLst>
          </a:blip>
          <a:srcRect t="23345" b="8659"/>
          <a:stretch/>
        </p:blipFill>
        <p:spPr>
          <a:xfrm>
            <a:off x="3611" y="10"/>
            <a:ext cx="12188389" cy="6857990"/>
          </a:xfrm>
          <a:prstGeom prst="rect">
            <a:avLst/>
          </a:prstGeom>
        </p:spPr>
      </p:pic>
      <p:grpSp>
        <p:nvGrpSpPr>
          <p:cNvPr id="18" name="Group 17">
            <a:extLst>
              <a:ext uri="{FF2B5EF4-FFF2-40B4-BE49-F238E27FC236}">
                <a16:creationId xmlns:a16="http://schemas.microsoft.com/office/drawing/2014/main" id="{15502586-682B-4EDF-9515-674BB4E1CD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34F284E2-C266-4C59-8B4E-931CC477E361}"/>
              </a:ext>
            </a:extLst>
          </p:cNvPr>
          <p:cNvSpPr>
            <a:spLocks noGrp="1"/>
          </p:cNvSpPr>
          <p:nvPr>
            <p:ph type="title"/>
          </p:nvPr>
        </p:nvSpPr>
        <p:spPr>
          <a:xfrm>
            <a:off x="1143001" y="794173"/>
            <a:ext cx="9905998" cy="1092200"/>
          </a:xfrm>
        </p:spPr>
        <p:txBody>
          <a:bodyPr>
            <a:normAutofit/>
          </a:bodyPr>
          <a:lstStyle/>
          <a:p>
            <a:pPr algn="ctr"/>
            <a:r>
              <a:rPr lang="es-DO" b="1" dirty="0">
                <a:latin typeface="Baskerville Old Face" panose="02020602080505020303" pitchFamily="18" charset="0"/>
              </a:rPr>
              <a:t>PERMISOS Y LICENCIAS</a:t>
            </a:r>
            <a:endParaRPr lang="en-US" dirty="0">
              <a:latin typeface="Baskerville Old Face" panose="02020602080505020303" pitchFamily="18" charset="0"/>
            </a:endParaRPr>
          </a:p>
        </p:txBody>
      </p:sp>
      <p:sp>
        <p:nvSpPr>
          <p:cNvPr id="10" name="Content Placeholder 9"/>
          <p:cNvSpPr>
            <a:spLocks noGrp="1"/>
          </p:cNvSpPr>
          <p:nvPr>
            <p:ph idx="1"/>
          </p:nvPr>
        </p:nvSpPr>
        <p:spPr>
          <a:xfrm>
            <a:off x="951971" y="1730374"/>
            <a:ext cx="10271654" cy="4352928"/>
          </a:xfrm>
        </p:spPr>
        <p:txBody>
          <a:bodyPr anchor="ctr">
            <a:normAutofit fontScale="92500" lnSpcReduction="10000"/>
          </a:bodyPr>
          <a:lstStyle/>
          <a:p>
            <a:pPr marL="0" indent="0" algn="just">
              <a:buNone/>
            </a:pPr>
            <a:r>
              <a:rPr lang="es-DO" b="1" dirty="0">
                <a:latin typeface="Baskerville Old Face" panose="02020602080505020303" pitchFamily="18" charset="0"/>
              </a:rPr>
              <a:t>El uso de Software no autorizado o adquirido ilegalmente se considera como pirata y una violación a los derechos de autor. </a:t>
            </a:r>
            <a:endParaRPr lang="en-US" b="1" dirty="0">
              <a:latin typeface="Baskerville Old Face" panose="02020602080505020303" pitchFamily="18" charset="0"/>
            </a:endParaRPr>
          </a:p>
          <a:p>
            <a:pPr marL="0" indent="0" algn="just">
              <a:buNone/>
            </a:pPr>
            <a:r>
              <a:rPr lang="es-DO" b="1" dirty="0">
                <a:latin typeface="Baskerville Old Face" panose="02020602080505020303" pitchFamily="18" charset="0"/>
              </a:rPr>
              <a:t>El uso de Hardware y de Software autorizado está regulado por las siguientes normas: </a:t>
            </a:r>
            <a:endParaRPr lang="en-US" b="1" dirty="0">
              <a:latin typeface="Baskerville Old Face" panose="02020602080505020303" pitchFamily="18" charset="0"/>
            </a:endParaRPr>
          </a:p>
          <a:p>
            <a:pPr algn="just"/>
            <a:r>
              <a:rPr lang="es-DO" b="1" dirty="0">
                <a:latin typeface="Baskerville Old Face" panose="02020602080505020303" pitchFamily="18" charset="0"/>
              </a:rPr>
              <a:t>Toda dependencia podrá utilizar UNICAMENTE el hardware y el software que el departamento de sistemas le haya instalado y oficializado mediante el "Acta de entrega de equipos y/o software". </a:t>
            </a:r>
            <a:endParaRPr lang="en-US" b="1" dirty="0">
              <a:latin typeface="Baskerville Old Face" panose="02020602080505020303" pitchFamily="18" charset="0"/>
            </a:endParaRPr>
          </a:p>
          <a:p>
            <a:pPr algn="just"/>
            <a:r>
              <a:rPr lang="es-DO" b="1" dirty="0">
                <a:latin typeface="Baskerville Old Face" panose="02020602080505020303" pitchFamily="18" charset="0"/>
              </a:rPr>
              <a:t>Tanto el hardware y software, como los datos, son propiedad de la empresa. Su copia o sustracción o daño intencional o utilización para fines distintos a las labores propias de la compañía, será sancionada de acuerdo con las normas y reglamento interno de la empresa. </a:t>
            </a:r>
            <a:endParaRPr lang="en-US" b="1" dirty="0">
              <a:latin typeface="Baskerville Old Face" panose="02020602080505020303" pitchFamily="18" charset="0"/>
            </a:endParaRPr>
          </a:p>
        </p:txBody>
      </p:sp>
      <p:sp>
        <p:nvSpPr>
          <p:cNvPr id="44" name="Content Placeholder 9">
            <a:extLst>
              <a:ext uri="{FF2B5EF4-FFF2-40B4-BE49-F238E27FC236}">
                <a16:creationId xmlns:a16="http://schemas.microsoft.com/office/drawing/2014/main" id="{9682350B-A453-45DF-B516-B810B0D0D127}"/>
              </a:ext>
            </a:extLst>
          </p:cNvPr>
          <p:cNvSpPr txBox="1">
            <a:spLocks/>
          </p:cNvSpPr>
          <p:nvPr/>
        </p:nvSpPr>
        <p:spPr>
          <a:xfrm>
            <a:off x="960173" y="1886373"/>
            <a:ext cx="10271654" cy="4352928"/>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0" algn="just"/>
            <a:r>
              <a:rPr lang="es-DO" b="1" dirty="0">
                <a:latin typeface="Baskerville Old Face" panose="02020602080505020303" pitchFamily="18" charset="0"/>
              </a:rPr>
              <a:t>El departamento de sistemas llevara el control del hardware y el software instalado, basándose en el número de serie que contiene cada uno. </a:t>
            </a:r>
            <a:endParaRPr lang="en-US" b="1" dirty="0">
              <a:latin typeface="Baskerville Old Face" panose="02020602080505020303" pitchFamily="18" charset="0"/>
            </a:endParaRPr>
          </a:p>
          <a:p>
            <a:pPr lvl="0" algn="just"/>
            <a:r>
              <a:rPr lang="es-DO" b="1" dirty="0">
                <a:latin typeface="Baskerville Old Face" panose="02020602080505020303" pitchFamily="18" charset="0"/>
              </a:rPr>
              <a:t>Periódicamente el departamento de sistemas efectuará visitas para verificar el software utilizado en cada dependencia. Por lo tanto, el detectar software no instalado por esta dependencia será considerado como una violación a las normas internas de la empresa. </a:t>
            </a:r>
            <a:endParaRPr lang="en-US" b="1" dirty="0">
              <a:latin typeface="Baskerville Old Face" panose="02020602080505020303" pitchFamily="18" charset="0"/>
            </a:endParaRPr>
          </a:p>
          <a:p>
            <a:pPr lvl="0" algn="just"/>
            <a:r>
              <a:rPr lang="es-DO" b="1" dirty="0">
                <a:latin typeface="Baskerville Old Face" panose="02020602080505020303" pitchFamily="18" charset="0"/>
              </a:rPr>
              <a:t>Toda necesidad de hardware y/o software adicional debe ser solicitada por escrito al departamento de sistemas, quien justificará o no dicho requerimiento, mediante un estudio evaluativo. </a:t>
            </a:r>
            <a:endParaRPr lang="en-US" b="1" dirty="0">
              <a:latin typeface="Baskerville Old Face" panose="02020602080505020303" pitchFamily="18" charset="0"/>
            </a:endParaRPr>
          </a:p>
          <a:p>
            <a:pPr lvl="0" algn="just"/>
            <a:r>
              <a:rPr lang="es-DO" b="1" dirty="0">
                <a:latin typeface="Baskerville Old Face" panose="02020602080505020303" pitchFamily="18" charset="0"/>
              </a:rPr>
              <a:t>El departamento de sistemas instalará el software en cada computador y entregará al área usuaria los manuales pertinentes los cuales quedaran bajo la responsabilidad del jefe del departamento respectivo.</a:t>
            </a:r>
            <a:endParaRPr lang="en-US" b="1" dirty="0">
              <a:latin typeface="Baskerville Old Face" panose="02020602080505020303" pitchFamily="18" charset="0"/>
            </a:endParaRPr>
          </a:p>
          <a:p>
            <a:pPr marL="0" indent="0" algn="just">
              <a:buFont typeface="Arial" panose="020B0604020202020204" pitchFamily="34" charset="0"/>
              <a:buNone/>
            </a:pPr>
            <a:endParaRPr lang="en-US" b="1" dirty="0">
              <a:latin typeface="Baskerville Old Face" panose="02020602080505020303" pitchFamily="18" charset="0"/>
            </a:endParaRPr>
          </a:p>
        </p:txBody>
      </p:sp>
      <p:sp>
        <p:nvSpPr>
          <p:cNvPr id="45" name="Content Placeholder 9">
            <a:extLst>
              <a:ext uri="{FF2B5EF4-FFF2-40B4-BE49-F238E27FC236}">
                <a16:creationId xmlns:a16="http://schemas.microsoft.com/office/drawing/2014/main" id="{6962A79F-891E-4B2D-8E43-5DD45C20F769}"/>
              </a:ext>
            </a:extLst>
          </p:cNvPr>
          <p:cNvSpPr txBox="1">
            <a:spLocks/>
          </p:cNvSpPr>
          <p:nvPr/>
        </p:nvSpPr>
        <p:spPr>
          <a:xfrm>
            <a:off x="969697" y="1890488"/>
            <a:ext cx="10271654" cy="4352928"/>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0" algn="just"/>
            <a:r>
              <a:rPr lang="es-ES" b="1" dirty="0">
                <a:latin typeface="Baskerville Old Face" panose="02020602080505020303" pitchFamily="18" charset="0"/>
              </a:rPr>
              <a:t>Los discos que contienen el software original de cada paquete serán administrados y almacenados por el departamento de sistemas. </a:t>
            </a:r>
          </a:p>
          <a:p>
            <a:pPr lvl="0" algn="just"/>
            <a:r>
              <a:rPr lang="es-ES" b="1" dirty="0">
                <a:latin typeface="Baskerville Old Face" panose="02020602080505020303" pitchFamily="18" charset="0"/>
              </a:rPr>
              <a:t>El departamento de sistemas proveerá el personal y una copia del software original en caso de requerirse la reinstalación de un paquete determinado. </a:t>
            </a:r>
          </a:p>
          <a:p>
            <a:pPr lvl="0" algn="just"/>
            <a:r>
              <a:rPr lang="es-ES" b="1" dirty="0">
                <a:latin typeface="Baskerville Old Face" panose="02020602080505020303" pitchFamily="18" charset="0"/>
              </a:rPr>
              <a:t>Los trámites para la compra de los equipos aprobados por el departamento de sistemas, así como la adecuación física de las instalaciones serán realizadas por la dependencia respectiva. </a:t>
            </a:r>
          </a:p>
          <a:p>
            <a:pPr lvl="0" algn="just"/>
            <a:r>
              <a:rPr lang="es-ES" b="1" dirty="0">
                <a:latin typeface="Baskerville Old Face" panose="02020602080505020303" pitchFamily="18" charset="0"/>
              </a:rPr>
              <a:t>La prueba, instalación y puesta en marcha de los equipos y/o dispositivos, serán realizada por el departamento de sistemas, quien una vez compruebe el correcto funcionamiento, oficializara su entrega al área respectiva mediante el "Acta de Entrega de Equipos y/o Software". </a:t>
            </a:r>
          </a:p>
          <a:p>
            <a:pPr marL="0" indent="0" algn="just">
              <a:buFont typeface="Arial" panose="020B0604020202020204" pitchFamily="34" charset="0"/>
              <a:buNone/>
            </a:pPr>
            <a:endParaRPr lang="en-US" b="1" dirty="0">
              <a:latin typeface="Baskerville Old Face" panose="02020602080505020303" pitchFamily="18" charset="0"/>
            </a:endParaRPr>
          </a:p>
        </p:txBody>
      </p:sp>
      <p:sp>
        <p:nvSpPr>
          <p:cNvPr id="46" name="Content Placeholder 9">
            <a:extLst>
              <a:ext uri="{FF2B5EF4-FFF2-40B4-BE49-F238E27FC236}">
                <a16:creationId xmlns:a16="http://schemas.microsoft.com/office/drawing/2014/main" id="{E5724FCB-67BA-4FEC-9BF5-BC5B3115E786}"/>
              </a:ext>
            </a:extLst>
          </p:cNvPr>
          <p:cNvSpPr txBox="1">
            <a:spLocks/>
          </p:cNvSpPr>
          <p:nvPr/>
        </p:nvSpPr>
        <p:spPr>
          <a:xfrm>
            <a:off x="941916" y="1776523"/>
            <a:ext cx="10271654" cy="4352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lvl="0"/>
            <a:r>
              <a:rPr lang="es-DO" dirty="0">
                <a:latin typeface="Baskerville Old Face" panose="02020602080505020303" pitchFamily="18" charset="0"/>
              </a:rPr>
              <a:t>Una vez entregados los equipos de computación y/o el software por el departamento de sistemas, estos serán cargados a la cuenta de activos fijos del área respectiva y, por lo tanto, quedarán bajo su responsabilidad. </a:t>
            </a:r>
            <a:endParaRPr lang="en-US" dirty="0">
              <a:latin typeface="Baskerville Old Face" panose="02020602080505020303" pitchFamily="18" charset="0"/>
            </a:endParaRPr>
          </a:p>
          <a:p>
            <a:pPr lvl="0"/>
            <a:r>
              <a:rPr lang="es-DO" dirty="0">
                <a:latin typeface="Baskerville Old Face" panose="02020602080505020303" pitchFamily="18" charset="0"/>
              </a:rPr>
              <a:t>Así mismo, el departamento de sistemas mantendrá actualizada la relación de los equipos de computación de la compañía, en cuanto a número de serie y ubicación, con el fin que este mismo departamento verifique, por lo menos una vez al año su correcta destinación. </a:t>
            </a:r>
            <a:endParaRPr lang="en-US" dirty="0">
              <a:latin typeface="Baskerville Old Face" panose="02020602080505020303" pitchFamily="18" charset="0"/>
            </a:endParaRPr>
          </a:p>
          <a:p>
            <a:pPr lvl="0"/>
            <a:r>
              <a:rPr lang="es-DO" dirty="0">
                <a:latin typeface="Baskerville Old Face" panose="02020602080505020303" pitchFamily="18" charset="0"/>
              </a:rPr>
              <a:t>El departamento de sistemas actualizará el software comprado cada vez que una nueva versión salga al mercado, a fin de aprovechar las mejoras realizadas a los programas, siempre y cuando se justifique esta actualización.</a:t>
            </a:r>
            <a:endParaRPr lang="en-US" dirty="0">
              <a:latin typeface="Baskerville Old Face" panose="02020602080505020303" pitchFamily="18" charset="0"/>
            </a:endParaRPr>
          </a:p>
          <a:p>
            <a:pPr marL="0" indent="0" algn="just">
              <a:buFont typeface="Arial" panose="020B0604020202020204" pitchFamily="34" charset="0"/>
              <a:buNone/>
            </a:pPr>
            <a:endParaRPr lang="en-US" b="1" dirty="0">
              <a:latin typeface="Baskerville Old Face" panose="02020602080505020303" pitchFamily="18" charset="0"/>
            </a:endParaRPr>
          </a:p>
        </p:txBody>
      </p:sp>
    </p:spTree>
    <p:extLst>
      <p:ext uri="{BB962C8B-B14F-4D97-AF65-F5344CB8AC3E}">
        <p14:creationId xmlns:p14="http://schemas.microsoft.com/office/powerpoint/2010/main" val="7799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up)">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44"/>
                                        </p:tgtEl>
                                      </p:cBhvr>
                                    </p:animEffect>
                                    <p:set>
                                      <p:cBhvr>
                                        <p:cTn id="16" dur="1" fill="hold">
                                          <p:stCondLst>
                                            <p:cond delay="499"/>
                                          </p:stCondLst>
                                        </p:cTn>
                                        <p:tgtEl>
                                          <p:spTgt spid="44"/>
                                        </p:tgtEl>
                                        <p:attrNameLst>
                                          <p:attrName>style.visibility</p:attrName>
                                        </p:attrNameLst>
                                      </p:cBhvr>
                                      <p:to>
                                        <p:strVal val="hidden"/>
                                      </p:to>
                                    </p:se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1" nodeType="clickEffect">
                                  <p:stCondLst>
                                    <p:cond delay="0"/>
                                  </p:stCondLst>
                                  <p:childTnLst>
                                    <p:animEffect transition="out" filter="wipe(down)">
                                      <p:cBhvr>
                                        <p:cTn id="24" dur="500"/>
                                        <p:tgtEl>
                                          <p:spTgt spid="45"/>
                                        </p:tgtEl>
                                      </p:cBhvr>
                                    </p:animEffect>
                                    <p:set>
                                      <p:cBhvr>
                                        <p:cTn id="25" dur="1" fill="hold">
                                          <p:stCondLst>
                                            <p:cond delay="499"/>
                                          </p:stCondLst>
                                        </p:cTn>
                                        <p:tgtEl>
                                          <p:spTgt spid="45"/>
                                        </p:tgtEl>
                                        <p:attrNameLst>
                                          <p:attrName>style.visibility</p:attrName>
                                        </p:attrNameLst>
                                      </p:cBhvr>
                                      <p:to>
                                        <p:strVal val="hidden"/>
                                      </p:to>
                                    </p:se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up)">
                                      <p:cBhvr>
                                        <p:cTn id="2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p:bldP spid="44" grpId="1"/>
      <p:bldP spid="45" grpId="0"/>
      <p:bldP spid="45" grpId="1"/>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0A29ECD-D68F-4AC9-9FA0-BEF7663BC1F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grpSp>
      <p:pic>
        <p:nvPicPr>
          <p:cNvPr id="8" name="Content Placeholder 4"/>
          <p:cNvPicPr>
            <a:picLocks noChangeAspect="1"/>
          </p:cNvPicPr>
          <p:nvPr/>
        </p:nvPicPr>
        <p:blipFill rotWithShape="1">
          <a:blip r:embed="rId3">
            <a:duotone>
              <a:prstClr val="black"/>
              <a:schemeClr val="accent5">
                <a:tint val="45000"/>
                <a:satMod val="400000"/>
              </a:schemeClr>
            </a:duotone>
            <a:alphaModFix/>
            <a:extLst>
              <a:ext uri="{28A0092B-C50C-407E-A947-70E740481C1C}">
                <a14:useLocalDpi xmlns:a14="http://schemas.microsoft.com/office/drawing/2010/main" val="0"/>
              </a:ext>
            </a:extLst>
          </a:blip>
          <a:srcRect b="14097"/>
          <a:stretch/>
        </p:blipFill>
        <p:spPr>
          <a:xfrm>
            <a:off x="20" y="10"/>
            <a:ext cx="12188369" cy="6857990"/>
          </a:xfrm>
          <a:prstGeom prst="rect">
            <a:avLst/>
          </a:prstGeom>
        </p:spPr>
      </p:pic>
      <p:grpSp>
        <p:nvGrpSpPr>
          <p:cNvPr id="18" name="Group 17">
            <a:extLst>
              <a:ext uri="{FF2B5EF4-FFF2-40B4-BE49-F238E27FC236}">
                <a16:creationId xmlns:a16="http://schemas.microsoft.com/office/drawing/2014/main" id="{9B1032AD-1AE2-4F16-A732-9C0A6A744C8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4D25A1FD-D719-408F-B199-5EAF7C2A0CA5}"/>
              </a:ext>
            </a:extLst>
          </p:cNvPr>
          <p:cNvSpPr>
            <a:spLocks noGrp="1"/>
          </p:cNvSpPr>
          <p:nvPr>
            <p:ph type="title"/>
          </p:nvPr>
        </p:nvSpPr>
        <p:spPr>
          <a:xfrm>
            <a:off x="1143001" y="921034"/>
            <a:ext cx="9905998" cy="1092200"/>
          </a:xfrm>
        </p:spPr>
        <p:txBody>
          <a:bodyPr>
            <a:normAutofit/>
          </a:bodyPr>
          <a:lstStyle/>
          <a:p>
            <a:pPr algn="ctr"/>
            <a:r>
              <a:rPr lang="es-DO" b="1" dirty="0">
                <a:latin typeface="Baskerville Old Face" panose="02020602080505020303" pitchFamily="18" charset="0"/>
              </a:rPr>
              <a:t>DERECHOS DE AUTOR Y LICENCIA DE USO DE SOFTWARE</a:t>
            </a:r>
            <a:endParaRPr lang="en-US" dirty="0">
              <a:latin typeface="Baskerville Old Face" panose="02020602080505020303" pitchFamily="18" charset="0"/>
            </a:endParaRPr>
          </a:p>
        </p:txBody>
      </p:sp>
      <p:sp>
        <p:nvSpPr>
          <p:cNvPr id="10" name="Content Placeholder 9"/>
          <p:cNvSpPr>
            <a:spLocks noGrp="1"/>
          </p:cNvSpPr>
          <p:nvPr>
            <p:ph idx="1"/>
          </p:nvPr>
        </p:nvSpPr>
        <p:spPr>
          <a:xfrm>
            <a:off x="1143001" y="2099733"/>
            <a:ext cx="9905999" cy="3831509"/>
          </a:xfrm>
        </p:spPr>
        <p:txBody>
          <a:bodyPr anchor="ctr">
            <a:normAutofit fontScale="92500"/>
          </a:bodyPr>
          <a:lstStyle/>
          <a:p>
            <a:pPr marL="0" indent="0" algn="just">
              <a:buNone/>
            </a:pPr>
            <a:r>
              <a:rPr lang="es-ES" sz="2800" b="1" dirty="0">
                <a:latin typeface="Baskerville Old Face" panose="02020602080505020303" pitchFamily="18" charset="0"/>
              </a:rPr>
              <a:t>El Copyright, o los derechos de autor, son el sistema de protección jurídica concebido para titular las obras originales de autoría determinada expresadas a través de cualquier medio tangible o intangible. </a:t>
            </a:r>
          </a:p>
          <a:p>
            <a:pPr marL="0" indent="0" algn="just">
              <a:buNone/>
            </a:pPr>
            <a:r>
              <a:rPr lang="es-ES" sz="2800" b="1" dirty="0">
                <a:latin typeface="Baskerville Old Face" panose="02020602080505020303" pitchFamily="18" charset="0"/>
              </a:rPr>
              <a:t>Las obras literarias (incluidos los programas informáticos), musicales, dramáticas, plásticas, gráficas y escultóricas, cinematográficas y demás obras audiovisuales, así como los fonogramas, están protegidos por las leyes de derechos de autor. </a:t>
            </a:r>
          </a:p>
          <a:p>
            <a:pPr marL="0" indent="0">
              <a:buNone/>
            </a:pPr>
            <a:endParaRPr lang="en-US" sz="2000" dirty="0"/>
          </a:p>
        </p:txBody>
      </p:sp>
      <p:sp>
        <p:nvSpPr>
          <p:cNvPr id="44" name="Content Placeholder 9">
            <a:extLst>
              <a:ext uri="{FF2B5EF4-FFF2-40B4-BE49-F238E27FC236}">
                <a16:creationId xmlns:a16="http://schemas.microsoft.com/office/drawing/2014/main" id="{1DECCA27-84FC-49C8-84A7-AE4D8B609D96}"/>
              </a:ext>
            </a:extLst>
          </p:cNvPr>
          <p:cNvSpPr txBox="1">
            <a:spLocks/>
          </p:cNvSpPr>
          <p:nvPr/>
        </p:nvSpPr>
        <p:spPr>
          <a:xfrm>
            <a:off x="1007534" y="1940774"/>
            <a:ext cx="10217149" cy="4044498"/>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s-DO" sz="2100" b="1" dirty="0">
                <a:latin typeface="Baskerville Old Face" panose="02020602080505020303" pitchFamily="18" charset="0"/>
              </a:rPr>
              <a:t>El titular de los derechos de autor tiene el derecho exclusivo para efectuar y autorizar las siguientes acciones: </a:t>
            </a:r>
            <a:endParaRPr lang="en-US" sz="2100" dirty="0">
              <a:latin typeface="Baskerville Old Face" panose="02020602080505020303" pitchFamily="18" charset="0"/>
            </a:endParaRPr>
          </a:p>
          <a:p>
            <a:pPr algn="just"/>
            <a:r>
              <a:rPr lang="es-DO" sz="2100" dirty="0">
                <a:latin typeface="Baskerville Old Face" panose="02020602080505020303" pitchFamily="18" charset="0"/>
              </a:rPr>
              <a:t>Realizar copias o reproducciones de las obras. </a:t>
            </a:r>
            <a:endParaRPr lang="en-US" sz="2100" dirty="0">
              <a:latin typeface="Baskerville Old Face" panose="02020602080505020303" pitchFamily="18" charset="0"/>
            </a:endParaRPr>
          </a:p>
          <a:p>
            <a:pPr algn="just"/>
            <a:r>
              <a:rPr lang="es-DO" sz="2100" dirty="0">
                <a:latin typeface="Baskerville Old Face" panose="02020602080505020303" pitchFamily="18" charset="0"/>
              </a:rPr>
              <a:t>Preparar obras derivadas basadas en la obra protegida por las leyes de derechos de autor. </a:t>
            </a:r>
            <a:endParaRPr lang="en-US" sz="2100" dirty="0">
              <a:latin typeface="Baskerville Old Face" panose="02020602080505020303" pitchFamily="18" charset="0"/>
            </a:endParaRPr>
          </a:p>
          <a:p>
            <a:pPr algn="just"/>
            <a:r>
              <a:rPr lang="es-DO" sz="2100" dirty="0">
                <a:latin typeface="Baskerville Old Face" panose="02020602080505020303" pitchFamily="18" charset="0"/>
              </a:rPr>
              <a:t>Distribuir entre el público copias de la obra protegida por las leyes de derechos de autor mediante la venta u otra cesión de la propiedad, o bien mediante alquiler, arrendamiento financiero o préstamo. </a:t>
            </a:r>
            <a:endParaRPr lang="en-US" sz="2100" dirty="0">
              <a:latin typeface="Baskerville Old Face" panose="02020602080505020303" pitchFamily="18" charset="0"/>
            </a:endParaRPr>
          </a:p>
          <a:p>
            <a:pPr algn="just"/>
            <a:r>
              <a:rPr lang="es-DO" sz="2100" dirty="0">
                <a:latin typeface="Baskerville Old Face" panose="02020602080505020303" pitchFamily="18" charset="0"/>
              </a:rPr>
              <a:t>Realizar o mostrar la publicidad de la obra protegida por las leyes de derechos de autor. </a:t>
            </a:r>
            <a:endParaRPr lang="en-US" sz="2100" dirty="0">
              <a:latin typeface="Baskerville Old Face" panose="02020602080505020303" pitchFamily="18" charset="0"/>
            </a:endParaRPr>
          </a:p>
          <a:p>
            <a:pPr algn="just"/>
            <a:r>
              <a:rPr lang="es-DO" sz="2100" dirty="0">
                <a:latin typeface="Baskerville Old Face" panose="02020602080505020303" pitchFamily="18" charset="0"/>
              </a:rPr>
              <a:t>Importar el trabajo y realizar actos de comunicación pública de las obras protegidas.</a:t>
            </a:r>
            <a:endParaRPr lang="en-US" sz="2100" dirty="0">
              <a:latin typeface="Baskerville Old Face" panose="02020602080505020303" pitchFamily="18" charset="0"/>
            </a:endParaRPr>
          </a:p>
        </p:txBody>
      </p:sp>
    </p:spTree>
    <p:extLst>
      <p:ext uri="{BB962C8B-B14F-4D97-AF65-F5344CB8AC3E}">
        <p14:creationId xmlns:p14="http://schemas.microsoft.com/office/powerpoint/2010/main" val="134568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up)">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lit up at night&#10;&#10;Description generated with very high confidence">
            <a:extLst>
              <a:ext uri="{FF2B5EF4-FFF2-40B4-BE49-F238E27FC236}">
                <a16:creationId xmlns:a16="http://schemas.microsoft.com/office/drawing/2014/main" id="{CD43AD55-03D0-4034-BB73-7EA744D6B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40" y="1325880"/>
            <a:ext cx="8686800" cy="4629150"/>
          </a:xfrm>
          <a:prstGeom prst="rect">
            <a:avLst/>
          </a:prstGeom>
        </p:spPr>
      </p:pic>
    </p:spTree>
    <p:extLst>
      <p:ext uri="{BB962C8B-B14F-4D97-AF65-F5344CB8AC3E}">
        <p14:creationId xmlns:p14="http://schemas.microsoft.com/office/powerpoint/2010/main" val="2322950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2209800" y="2743201"/>
            <a:ext cx="7772400" cy="1470025"/>
          </a:xfrm>
        </p:spPr>
        <p:txBody>
          <a:bodyPr>
            <a:normAutofit/>
          </a:bodyPr>
          <a:lstStyle/>
          <a:p>
            <a:pPr algn="ctr"/>
            <a:r>
              <a:rPr lang="en-US" b="1" dirty="0"/>
              <a:t>PRINCIPALES DEPARTAMENTOS</a:t>
            </a:r>
          </a:p>
        </p:txBody>
      </p:sp>
    </p:spTree>
    <p:extLst>
      <p:ext uri="{BB962C8B-B14F-4D97-AF65-F5344CB8AC3E}">
        <p14:creationId xmlns:p14="http://schemas.microsoft.com/office/powerpoint/2010/main" val="183779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2"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9"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4"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6"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70" name="Group 69"/>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 name="Rectangle 70"/>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5" name="Picture 4">
            <a:extLst>
              <a:ext uri="{FF2B5EF4-FFF2-40B4-BE49-F238E27FC236}">
                <a16:creationId xmlns:a16="http://schemas.microsoft.com/office/drawing/2014/main" id="{40AF0202-428E-4713-B476-6B92C9C9EF5C}"/>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12602" b="17284"/>
          <a:stretch/>
        </p:blipFill>
        <p:spPr>
          <a:xfrm>
            <a:off x="3611" y="10"/>
            <a:ext cx="12188389" cy="6857990"/>
          </a:xfrm>
          <a:prstGeom prst="rect">
            <a:avLst/>
          </a:prstGeom>
        </p:spPr>
      </p:pic>
      <p:grpSp>
        <p:nvGrpSpPr>
          <p:cNvPr id="74" name="Group 73"/>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5" name="Round Diagonal Corner Rectangle 7"/>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6" name="Group 75"/>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7" name="Freeform 32"/>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78" name="Freeform 33"/>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79" name="Freeform 34"/>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0" name="Freeform 37"/>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1" name="Freeform 35"/>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2" name="Freeform 36"/>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3" name="Freeform 38"/>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4" name="Freeform 39"/>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5" name="Freeform 40"/>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6" name="Rectangle 41"/>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87" name="Freeform 32"/>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8" name="Freeform 33"/>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89" name="Freeform 34"/>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0" name="Freeform 37"/>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1" name="Freeform 35"/>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2" name="Freeform 36"/>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3" name="Freeform 38"/>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4" name="Freeform 39"/>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5" name="Freeform 40"/>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96" name="Rectangle 41"/>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id="{A9FCAC14-C44E-4D5E-A39A-0AD6DE05F72F}"/>
              </a:ext>
            </a:extLst>
          </p:cNvPr>
          <p:cNvSpPr>
            <a:spLocks noGrp="1"/>
          </p:cNvSpPr>
          <p:nvPr>
            <p:ph type="title"/>
          </p:nvPr>
        </p:nvSpPr>
        <p:spPr>
          <a:xfrm>
            <a:off x="2667000" y="2628528"/>
            <a:ext cx="6858000" cy="1367896"/>
          </a:xfrm>
        </p:spPr>
        <p:txBody>
          <a:bodyPr vert="horz" lIns="91440" tIns="45720" rIns="91440" bIns="45720" rtlCol="0" anchor="b">
            <a:normAutofit/>
          </a:bodyPr>
          <a:lstStyle/>
          <a:p>
            <a:pPr algn="ctr"/>
            <a:r>
              <a:rPr lang="es-DO" b="1" dirty="0"/>
              <a:t>Objetivo del centro de cómputos</a:t>
            </a:r>
            <a:endParaRPr lang="en-US" dirty="0"/>
          </a:p>
        </p:txBody>
      </p:sp>
    </p:spTree>
    <p:extLst>
      <p:ext uri="{BB962C8B-B14F-4D97-AF65-F5344CB8AC3E}">
        <p14:creationId xmlns:p14="http://schemas.microsoft.com/office/powerpoint/2010/main" val="3468126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304800"/>
            <a:ext cx="9144000" cy="6553200"/>
          </a:xfrm>
        </p:spPr>
        <p:txBody>
          <a:bodyPr>
            <a:normAutofit fontScale="92500" lnSpcReduction="20000"/>
          </a:bodyPr>
          <a:lstStyle/>
          <a:p>
            <a:r>
              <a:rPr lang="es-MX" b="1" dirty="0"/>
              <a:t>Departamento de operación:</a:t>
            </a:r>
          </a:p>
          <a:p>
            <a:pPr marL="0" indent="0">
              <a:buNone/>
            </a:pPr>
            <a:r>
              <a:rPr lang="es-MX" dirty="0"/>
              <a:t>    Es el departamento encargado de operar  </a:t>
            </a:r>
          </a:p>
          <a:p>
            <a:pPr marL="0" indent="0">
              <a:buNone/>
            </a:pPr>
            <a:r>
              <a:rPr lang="es-MX" dirty="0"/>
              <a:t>    y/o manipular el sistema, los datos del mismo, </a:t>
            </a:r>
          </a:p>
          <a:p>
            <a:pPr marL="0" indent="0">
              <a:buNone/>
            </a:pPr>
            <a:r>
              <a:rPr lang="es-MX" dirty="0"/>
              <a:t>    y el equipo con que cuenta la empresa; o  </a:t>
            </a:r>
          </a:p>
          <a:p>
            <a:pPr marL="0" indent="0">
              <a:buNone/>
            </a:pPr>
            <a:r>
              <a:rPr lang="es-MX" dirty="0"/>
              <a:t>    sea software y hardware.</a:t>
            </a:r>
          </a:p>
          <a:p>
            <a:pPr marL="0" indent="0">
              <a:buNone/>
            </a:pPr>
            <a:endParaRPr lang="es-MX" dirty="0"/>
          </a:p>
          <a:p>
            <a:r>
              <a:rPr lang="es-MX" b="1" dirty="0"/>
              <a:t>Departamento de producción y control:</a:t>
            </a:r>
          </a:p>
          <a:p>
            <a:pPr marL="0" indent="0">
              <a:buNone/>
            </a:pPr>
            <a:r>
              <a:rPr lang="es-MX" dirty="0"/>
              <a:t>    Es el departamento encargado de verificar que </a:t>
            </a:r>
          </a:p>
          <a:p>
            <a:pPr marL="0" indent="0">
              <a:buNone/>
            </a:pPr>
            <a:r>
              <a:rPr lang="es-MX" dirty="0"/>
              <a:t>    los programas o sistemas que se producen en el  </a:t>
            </a:r>
          </a:p>
          <a:p>
            <a:pPr marL="0" indent="0">
              <a:buNone/>
            </a:pPr>
            <a:r>
              <a:rPr lang="es-MX" dirty="0"/>
              <a:t>    departamento de sistemas de cómputo estén  </a:t>
            </a:r>
          </a:p>
          <a:p>
            <a:pPr marL="0" indent="0">
              <a:buNone/>
            </a:pPr>
            <a:r>
              <a:rPr lang="es-MX" dirty="0"/>
              <a:t>    correctamente estructurados. Además de</a:t>
            </a:r>
          </a:p>
          <a:p>
            <a:pPr marL="0" indent="0">
              <a:buNone/>
            </a:pPr>
            <a:r>
              <a:rPr lang="es-MX" dirty="0"/>
              <a:t>    Probar el sistema o programa tantas veces como  </a:t>
            </a:r>
          </a:p>
          <a:p>
            <a:pPr marL="0" indent="0">
              <a:buNone/>
            </a:pPr>
            <a:r>
              <a:rPr lang="es-MX" dirty="0"/>
              <a:t>    sea necesario hasta asegurar su correcto  </a:t>
            </a:r>
          </a:p>
          <a:p>
            <a:pPr marL="0" indent="0">
              <a:buNone/>
            </a:pPr>
            <a:r>
              <a:rPr lang="es-MX" dirty="0"/>
              <a:t>    funcionamiento.  </a:t>
            </a:r>
          </a:p>
          <a:p>
            <a:endParaRPr lang="es-MX" dirty="0"/>
          </a:p>
          <a:p>
            <a:pPr marL="0" indent="0">
              <a:buNone/>
            </a:pPr>
            <a:endParaRPr lang="en-US" dirty="0"/>
          </a:p>
        </p:txBody>
      </p:sp>
    </p:spTree>
    <p:extLst>
      <p:ext uri="{BB962C8B-B14F-4D97-AF65-F5344CB8AC3E}">
        <p14:creationId xmlns:p14="http://schemas.microsoft.com/office/powerpoint/2010/main" val="2420945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304800"/>
            <a:ext cx="9144000" cy="6553200"/>
          </a:xfrm>
        </p:spPr>
        <p:txBody>
          <a:bodyPr/>
          <a:lstStyle/>
          <a:p>
            <a:r>
              <a:rPr lang="en-US" b="1" dirty="0" err="1"/>
              <a:t>Departamento</a:t>
            </a:r>
            <a:r>
              <a:rPr lang="en-US" b="1" dirty="0"/>
              <a:t> de administration de </a:t>
            </a:r>
            <a:r>
              <a:rPr lang="en-US" b="1" dirty="0" err="1"/>
              <a:t>sistemas</a:t>
            </a:r>
            <a:r>
              <a:rPr lang="es-MX" b="1" dirty="0"/>
              <a:t>:</a:t>
            </a:r>
          </a:p>
          <a:p>
            <a:pPr marL="0" indent="0">
              <a:buNone/>
            </a:pPr>
            <a:r>
              <a:rPr lang="es-MX" dirty="0"/>
              <a:t>Es el departamento encargado de organizar y distribuir el software necesario para el funcionamiento de los departamentos.</a:t>
            </a:r>
          </a:p>
          <a:p>
            <a:pPr marL="0" indent="0">
              <a:buNone/>
            </a:pPr>
            <a:endParaRPr lang="es-MX" dirty="0"/>
          </a:p>
          <a:p>
            <a:r>
              <a:rPr lang="es-MX" b="1" dirty="0"/>
              <a:t>Departamento de programación:</a:t>
            </a:r>
          </a:p>
          <a:p>
            <a:pPr marL="0" indent="0">
              <a:buNone/>
            </a:pPr>
            <a:r>
              <a:rPr lang="es-MX" dirty="0"/>
              <a:t>Es el departamento encargado de codificar los programas, bases de datos, etc. Que se requieren para el funcionamiento de la empresa.</a:t>
            </a:r>
          </a:p>
          <a:p>
            <a:endParaRPr lang="en-US" dirty="0"/>
          </a:p>
        </p:txBody>
      </p:sp>
    </p:spTree>
    <p:extLst>
      <p:ext uri="{BB962C8B-B14F-4D97-AF65-F5344CB8AC3E}">
        <p14:creationId xmlns:p14="http://schemas.microsoft.com/office/powerpoint/2010/main" val="3399516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304800"/>
            <a:ext cx="9144000" cy="6553200"/>
          </a:xfrm>
        </p:spPr>
        <p:txBody>
          <a:bodyPr>
            <a:normAutofit fontScale="92500"/>
          </a:bodyPr>
          <a:lstStyle/>
          <a:p>
            <a:r>
              <a:rPr lang="es-MX" b="1" dirty="0"/>
              <a:t>Departamento de implementación:</a:t>
            </a:r>
          </a:p>
          <a:p>
            <a:pPr marL="0" indent="0">
              <a:buNone/>
            </a:pPr>
            <a:r>
              <a:rPr lang="es-MX" dirty="0"/>
              <a:t>    Es el departamento encargado de implementar el software necesario de manera que a cada área del centro de c</a:t>
            </a:r>
            <a:r>
              <a:rPr lang="en-US" dirty="0"/>
              <a:t>ó</a:t>
            </a:r>
            <a:r>
              <a:rPr lang="es-MX" dirty="0" err="1"/>
              <a:t>mputo</a:t>
            </a:r>
            <a:r>
              <a:rPr lang="es-MX" dirty="0"/>
              <a:t> se le destine el material que requiere para un buen desempeño de sus funciones dentro de la empresa.</a:t>
            </a:r>
          </a:p>
          <a:p>
            <a:pPr marL="0" indent="0">
              <a:buNone/>
            </a:pPr>
            <a:endParaRPr lang="es-MX" dirty="0"/>
          </a:p>
          <a:p>
            <a:r>
              <a:rPr lang="es-MX" b="1" dirty="0"/>
              <a:t>Departamento de soporte:</a:t>
            </a:r>
          </a:p>
          <a:p>
            <a:pPr marL="0" indent="0">
              <a:buNone/>
            </a:pPr>
            <a:r>
              <a:rPr lang="es-MX" dirty="0"/>
              <a:t>Es el departamento encargado de verificar que el software y hardware, funcionen correctamente y en caso de encontrar algún error repararlo</a:t>
            </a:r>
            <a:r>
              <a:rPr lang="es-MX" dirty="0">
                <a:solidFill>
                  <a:srgbClr val="FF0000"/>
                </a:solidFill>
              </a:rPr>
              <a:t>.(Este </a:t>
            </a:r>
            <a:r>
              <a:rPr lang="es-MX" dirty="0" err="1">
                <a:solidFill>
                  <a:srgbClr val="FF0000"/>
                </a:solidFill>
              </a:rPr>
              <a:t>dept</a:t>
            </a:r>
            <a:r>
              <a:rPr lang="es-MX" dirty="0">
                <a:solidFill>
                  <a:srgbClr val="FF0000"/>
                </a:solidFill>
              </a:rPr>
              <a:t>. solo existe en empresas que manejan gran cantidad de información o dinero ya que el costo del </a:t>
            </a:r>
            <a:r>
              <a:rPr lang="es-MX" dirty="0" err="1">
                <a:solidFill>
                  <a:srgbClr val="FF0000"/>
                </a:solidFill>
              </a:rPr>
              <a:t>dept</a:t>
            </a:r>
            <a:r>
              <a:rPr lang="es-MX" dirty="0">
                <a:solidFill>
                  <a:srgbClr val="FF0000"/>
                </a:solidFill>
              </a:rPr>
              <a:t>. es muy alto)</a:t>
            </a:r>
            <a:endParaRPr lang="en-US" dirty="0">
              <a:solidFill>
                <a:srgbClr val="FF0000"/>
              </a:solidFill>
            </a:endParaRPr>
          </a:p>
        </p:txBody>
      </p:sp>
    </p:spTree>
    <p:extLst>
      <p:ext uri="{BB962C8B-B14F-4D97-AF65-F5344CB8AC3E}">
        <p14:creationId xmlns:p14="http://schemas.microsoft.com/office/powerpoint/2010/main" val="1410877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MX" b="1" dirty="0"/>
              <a:t>DESCRIPCI</a:t>
            </a:r>
            <a:r>
              <a:rPr lang="en-US" b="1" dirty="0"/>
              <a:t>Ó</a:t>
            </a:r>
            <a:r>
              <a:rPr lang="es-MX" b="1" dirty="0"/>
              <a:t>N DE LOS PUESTOS Y FUNCIONES</a:t>
            </a:r>
            <a:endParaRPr lang="en-US" b="1" dirty="0"/>
          </a:p>
        </p:txBody>
      </p:sp>
      <p:sp>
        <p:nvSpPr>
          <p:cNvPr id="3" name="2 Marcador de contenido"/>
          <p:cNvSpPr>
            <a:spLocks noGrp="1"/>
          </p:cNvSpPr>
          <p:nvPr>
            <p:ph idx="1"/>
          </p:nvPr>
        </p:nvSpPr>
        <p:spPr>
          <a:xfrm>
            <a:off x="1524000" y="1600200"/>
            <a:ext cx="9144000" cy="5181600"/>
          </a:xfrm>
        </p:spPr>
        <p:txBody>
          <a:bodyPr>
            <a:normAutofit fontScale="92500"/>
          </a:bodyPr>
          <a:lstStyle/>
          <a:p>
            <a:r>
              <a:rPr lang="en-US" b="1" dirty="0" err="1"/>
              <a:t>Analista</a:t>
            </a:r>
            <a:r>
              <a:rPr lang="es-MX" b="1" dirty="0"/>
              <a:t>:</a:t>
            </a:r>
          </a:p>
          <a:p>
            <a:pPr marL="0" indent="0">
              <a:buNone/>
            </a:pPr>
            <a:r>
              <a:rPr lang="es-MX" dirty="0"/>
              <a:t>Este puede </a:t>
            </a:r>
            <a:r>
              <a:rPr lang="es-MX" dirty="0" err="1"/>
              <a:t>desempe</a:t>
            </a:r>
            <a:r>
              <a:rPr lang="en-US" dirty="0" err="1"/>
              <a:t>ñar</a:t>
            </a:r>
            <a:r>
              <a:rPr lang="en-US" dirty="0"/>
              <a:t> </a:t>
            </a:r>
            <a:r>
              <a:rPr lang="en-US" dirty="0" err="1"/>
              <a:t>funciones</a:t>
            </a:r>
            <a:r>
              <a:rPr lang="en-US" dirty="0"/>
              <a:t> de</a:t>
            </a:r>
            <a:r>
              <a:rPr lang="es-MX" dirty="0" err="1"/>
              <a:t>ntro</a:t>
            </a:r>
            <a:r>
              <a:rPr lang="es-MX" dirty="0"/>
              <a:t> del departamento de análisis de sistemas o programación de acuerdo a las necesidades de la empresa.</a:t>
            </a:r>
          </a:p>
          <a:p>
            <a:pPr marL="0" indent="0">
              <a:buNone/>
            </a:pPr>
            <a:r>
              <a:rPr lang="es-MX" dirty="0"/>
              <a:t>Si se </a:t>
            </a:r>
            <a:r>
              <a:rPr lang="es-MX" dirty="0" err="1"/>
              <a:t>desempe</a:t>
            </a:r>
            <a:r>
              <a:rPr lang="en-US" dirty="0" err="1"/>
              <a:t>ña</a:t>
            </a:r>
            <a:r>
              <a:rPr lang="en-US" dirty="0"/>
              <a:t> en el </a:t>
            </a:r>
            <a:r>
              <a:rPr lang="en-US" dirty="0" err="1"/>
              <a:t>área</a:t>
            </a:r>
            <a:r>
              <a:rPr lang="en-US" dirty="0"/>
              <a:t> de </a:t>
            </a:r>
            <a:r>
              <a:rPr lang="en-US" dirty="0" err="1"/>
              <a:t>análisis</a:t>
            </a:r>
            <a:r>
              <a:rPr lang="en-US" dirty="0"/>
              <a:t> de </a:t>
            </a:r>
            <a:r>
              <a:rPr lang="en-US" dirty="0" err="1"/>
              <a:t>sistema</a:t>
            </a:r>
            <a:r>
              <a:rPr lang="en-US" dirty="0"/>
              <a:t> y </a:t>
            </a:r>
            <a:r>
              <a:rPr lang="en-US" dirty="0" err="1"/>
              <a:t>sus</a:t>
            </a:r>
            <a:r>
              <a:rPr lang="en-US" dirty="0"/>
              <a:t> </a:t>
            </a:r>
            <a:r>
              <a:rPr lang="en-US" dirty="0" err="1"/>
              <a:t>funciones</a:t>
            </a:r>
            <a:r>
              <a:rPr lang="en-US" dirty="0"/>
              <a:t> </a:t>
            </a:r>
            <a:r>
              <a:rPr lang="en-US" dirty="0" err="1"/>
              <a:t>serán</a:t>
            </a:r>
            <a:r>
              <a:rPr lang="es-MX" dirty="0"/>
              <a:t>, detectar los problemas o carencias de la empresa, analizarlos y proponer soluciones, su colaboración con el programador podrá ser apoyada en material como diagramas, algoritmos y otros.</a:t>
            </a:r>
          </a:p>
          <a:p>
            <a:endParaRPr lang="en-US" dirty="0"/>
          </a:p>
        </p:txBody>
      </p:sp>
    </p:spTree>
    <p:extLst>
      <p:ext uri="{BB962C8B-B14F-4D97-AF65-F5344CB8AC3E}">
        <p14:creationId xmlns:p14="http://schemas.microsoft.com/office/powerpoint/2010/main" val="3960467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37855" y="228600"/>
            <a:ext cx="9144000" cy="6629400"/>
          </a:xfrm>
        </p:spPr>
        <p:txBody>
          <a:bodyPr>
            <a:normAutofit fontScale="92500"/>
          </a:bodyPr>
          <a:lstStyle/>
          <a:p>
            <a:r>
              <a:rPr lang="en-US" b="1" dirty="0" err="1"/>
              <a:t>Gerente</a:t>
            </a:r>
            <a:r>
              <a:rPr lang="en-US" b="1" dirty="0"/>
              <a:t> de </a:t>
            </a:r>
            <a:r>
              <a:rPr lang="en-US" b="1" dirty="0" err="1"/>
              <a:t>proceso</a:t>
            </a:r>
            <a:r>
              <a:rPr lang="es-MX" b="1" dirty="0"/>
              <a:t>:</a:t>
            </a:r>
          </a:p>
          <a:p>
            <a:pPr marL="0" indent="0">
              <a:buNone/>
            </a:pPr>
            <a:r>
              <a:rPr lang="es-MX" dirty="0"/>
              <a:t>Este puede ocupar puestos tales como supervisor de red, o jefe de alguna </a:t>
            </a:r>
            <a:r>
              <a:rPr lang="en-US" dirty="0" err="1"/>
              <a:t>área</a:t>
            </a:r>
            <a:r>
              <a:rPr lang="en-US" dirty="0"/>
              <a:t> del </a:t>
            </a:r>
            <a:r>
              <a:rPr lang="en-US" dirty="0" err="1"/>
              <a:t>centro</a:t>
            </a:r>
            <a:r>
              <a:rPr lang="en-US" dirty="0"/>
              <a:t> de </a:t>
            </a:r>
            <a:r>
              <a:rPr lang="en-US" dirty="0" err="1"/>
              <a:t>sistemas</a:t>
            </a:r>
            <a:r>
              <a:rPr lang="en-US" dirty="0"/>
              <a:t>. </a:t>
            </a:r>
            <a:r>
              <a:rPr lang="en-US" dirty="0" err="1"/>
              <a:t>Es</a:t>
            </a:r>
            <a:r>
              <a:rPr lang="en-US" dirty="0"/>
              <a:t>  </a:t>
            </a:r>
            <a:r>
              <a:rPr lang="en-US" dirty="0" err="1"/>
              <a:t>encargado</a:t>
            </a:r>
            <a:r>
              <a:rPr lang="en-US" dirty="0"/>
              <a:t> de </a:t>
            </a:r>
            <a:r>
              <a:rPr lang="en-US" dirty="0" err="1"/>
              <a:t>revisar</a:t>
            </a:r>
            <a:r>
              <a:rPr lang="en-US" dirty="0"/>
              <a:t> y </a:t>
            </a:r>
            <a:r>
              <a:rPr lang="en-US" dirty="0" err="1"/>
              <a:t>controlar</a:t>
            </a:r>
            <a:r>
              <a:rPr lang="en-US" dirty="0"/>
              <a:t> </a:t>
            </a:r>
            <a:r>
              <a:rPr lang="en-US" dirty="0" err="1"/>
              <a:t>las</a:t>
            </a:r>
            <a:r>
              <a:rPr lang="en-US" dirty="0"/>
              <a:t> </a:t>
            </a:r>
            <a:r>
              <a:rPr lang="en-US" dirty="0" err="1"/>
              <a:t>operaciones</a:t>
            </a:r>
            <a:r>
              <a:rPr lang="en-US" dirty="0"/>
              <a:t> </a:t>
            </a:r>
            <a:r>
              <a:rPr lang="en-US" dirty="0" err="1"/>
              <a:t>que</a:t>
            </a:r>
            <a:r>
              <a:rPr lang="en-US" dirty="0"/>
              <a:t> se </a:t>
            </a:r>
            <a:r>
              <a:rPr lang="en-US" dirty="0" err="1"/>
              <a:t>desarrollan</a:t>
            </a:r>
            <a:r>
              <a:rPr lang="en-US" dirty="0"/>
              <a:t> </a:t>
            </a:r>
            <a:r>
              <a:rPr lang="en-US" dirty="0" err="1"/>
              <a:t>dentro</a:t>
            </a:r>
            <a:r>
              <a:rPr lang="en-US" dirty="0"/>
              <a:t> del </a:t>
            </a:r>
            <a:r>
              <a:rPr lang="en-US" dirty="0" err="1"/>
              <a:t>proceso</a:t>
            </a:r>
            <a:r>
              <a:rPr lang="en-US" dirty="0"/>
              <a:t> </a:t>
            </a:r>
            <a:r>
              <a:rPr lang="en-US" dirty="0" err="1"/>
              <a:t>operativo</a:t>
            </a:r>
            <a:r>
              <a:rPr lang="en-US" dirty="0"/>
              <a:t>.</a:t>
            </a:r>
          </a:p>
          <a:p>
            <a:pPr marL="0" indent="0">
              <a:buNone/>
            </a:pPr>
            <a:endParaRPr lang="en-US" dirty="0"/>
          </a:p>
          <a:p>
            <a:r>
              <a:rPr lang="en-US" b="1" dirty="0" err="1"/>
              <a:t>Programador</a:t>
            </a:r>
            <a:r>
              <a:rPr lang="en-US" b="1" dirty="0"/>
              <a:t> de </a:t>
            </a:r>
            <a:r>
              <a:rPr lang="en-US" b="1" dirty="0" err="1"/>
              <a:t>sistemas</a:t>
            </a:r>
            <a:r>
              <a:rPr lang="es-MX" b="1" dirty="0"/>
              <a:t>:</a:t>
            </a:r>
          </a:p>
          <a:p>
            <a:pPr marL="0" indent="0">
              <a:buNone/>
            </a:pPr>
            <a:r>
              <a:rPr lang="es-MX" dirty="0"/>
              <a:t>Este de acuerdo a sus capacidades </a:t>
            </a:r>
            <a:r>
              <a:rPr lang="es-MX" dirty="0" err="1"/>
              <a:t>podr</a:t>
            </a:r>
            <a:r>
              <a:rPr lang="en-US" dirty="0"/>
              <a:t>á </a:t>
            </a:r>
            <a:r>
              <a:rPr lang="en-US" dirty="0" err="1"/>
              <a:t>ocupar</a:t>
            </a:r>
            <a:r>
              <a:rPr lang="en-US" dirty="0"/>
              <a:t> un </a:t>
            </a:r>
            <a:r>
              <a:rPr lang="en-US" dirty="0" err="1"/>
              <a:t>puesto</a:t>
            </a:r>
            <a:r>
              <a:rPr lang="en-US" dirty="0"/>
              <a:t> </a:t>
            </a:r>
            <a:r>
              <a:rPr lang="en-US" dirty="0" err="1"/>
              <a:t>dentro</a:t>
            </a:r>
            <a:r>
              <a:rPr lang="en-US" dirty="0"/>
              <a:t> del </a:t>
            </a:r>
            <a:r>
              <a:rPr lang="en-US" dirty="0" err="1"/>
              <a:t>departamento</a:t>
            </a:r>
            <a:r>
              <a:rPr lang="en-US" dirty="0"/>
              <a:t> de </a:t>
            </a:r>
            <a:r>
              <a:rPr lang="en-US" dirty="0" err="1"/>
              <a:t>programación</a:t>
            </a:r>
            <a:r>
              <a:rPr lang="en-US" dirty="0"/>
              <a:t>, </a:t>
            </a:r>
            <a:r>
              <a:rPr lang="en-US" dirty="0" err="1"/>
              <a:t>como</a:t>
            </a:r>
            <a:r>
              <a:rPr lang="en-US" dirty="0"/>
              <a:t> </a:t>
            </a:r>
            <a:r>
              <a:rPr lang="en-US" dirty="0" err="1"/>
              <a:t>jefe</a:t>
            </a:r>
            <a:r>
              <a:rPr lang="en-US" dirty="0"/>
              <a:t> o </a:t>
            </a:r>
            <a:r>
              <a:rPr lang="en-US" dirty="0" err="1"/>
              <a:t>programador</a:t>
            </a:r>
            <a:r>
              <a:rPr lang="en-US" dirty="0"/>
              <a:t>.</a:t>
            </a:r>
          </a:p>
          <a:p>
            <a:pPr marL="0" indent="0">
              <a:buNone/>
            </a:pPr>
            <a:r>
              <a:rPr lang="en-US" u="sng" dirty="0"/>
              <a:t>Como </a:t>
            </a:r>
            <a:r>
              <a:rPr lang="en-US" u="sng" dirty="0" err="1"/>
              <a:t>jefe</a:t>
            </a:r>
            <a:r>
              <a:rPr lang="es-MX" dirty="0"/>
              <a:t>: sus funciones serán: supervisar a los programadores, checar y </a:t>
            </a:r>
            <a:r>
              <a:rPr lang="es-MX" dirty="0" err="1"/>
              <a:t>analisar</a:t>
            </a:r>
            <a:r>
              <a:rPr lang="es-MX" dirty="0"/>
              <a:t> los programas antes de ponerlos en uso dentro de la empresa.</a:t>
            </a:r>
            <a:endParaRPr lang="en-US" dirty="0"/>
          </a:p>
        </p:txBody>
      </p:sp>
    </p:spTree>
    <p:extLst>
      <p:ext uri="{BB962C8B-B14F-4D97-AF65-F5344CB8AC3E}">
        <p14:creationId xmlns:p14="http://schemas.microsoft.com/office/powerpoint/2010/main" val="2942769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629400"/>
          </a:xfrm>
        </p:spPr>
        <p:txBody>
          <a:bodyPr/>
          <a:lstStyle/>
          <a:p>
            <a:pPr marL="0" indent="0">
              <a:buNone/>
            </a:pPr>
            <a:r>
              <a:rPr lang="en-US" u="sng" dirty="0"/>
              <a:t>Como </a:t>
            </a:r>
            <a:r>
              <a:rPr lang="en-US" u="sng" dirty="0" err="1"/>
              <a:t>programador</a:t>
            </a:r>
            <a:r>
              <a:rPr lang="es-MX" dirty="0"/>
              <a:t>: </a:t>
            </a:r>
            <a:r>
              <a:rPr lang="en-US" dirty="0" err="1"/>
              <a:t>sus</a:t>
            </a:r>
            <a:r>
              <a:rPr lang="en-US" dirty="0"/>
              <a:t> </a:t>
            </a:r>
            <a:r>
              <a:rPr lang="en-US" dirty="0" err="1"/>
              <a:t>funciones</a:t>
            </a:r>
            <a:r>
              <a:rPr lang="en-US" dirty="0"/>
              <a:t> </a:t>
            </a:r>
            <a:r>
              <a:rPr lang="en-US" dirty="0" err="1"/>
              <a:t>serán</a:t>
            </a:r>
            <a:r>
              <a:rPr lang="en-US" dirty="0"/>
              <a:t>, </a:t>
            </a:r>
            <a:r>
              <a:rPr lang="en-US" dirty="0" err="1"/>
              <a:t>codificar</a:t>
            </a:r>
            <a:r>
              <a:rPr lang="en-US" dirty="0"/>
              <a:t> </a:t>
            </a:r>
            <a:r>
              <a:rPr lang="en-US" dirty="0" err="1"/>
              <a:t>capturar</a:t>
            </a:r>
            <a:r>
              <a:rPr lang="en-US" dirty="0"/>
              <a:t> y </a:t>
            </a:r>
            <a:r>
              <a:rPr lang="en-US" dirty="0" err="1"/>
              <a:t>diseñar</a:t>
            </a:r>
            <a:r>
              <a:rPr lang="en-US" dirty="0"/>
              <a:t> los </a:t>
            </a:r>
            <a:r>
              <a:rPr lang="en-US" dirty="0" err="1"/>
              <a:t>programas</a:t>
            </a:r>
            <a:r>
              <a:rPr lang="en-US" dirty="0"/>
              <a:t> o </a:t>
            </a:r>
            <a:r>
              <a:rPr lang="en-US" dirty="0" err="1"/>
              <a:t>sistemas</a:t>
            </a:r>
            <a:r>
              <a:rPr lang="en-US" dirty="0"/>
              <a:t> </a:t>
            </a:r>
            <a:r>
              <a:rPr lang="en-US" dirty="0" err="1"/>
              <a:t>que</a:t>
            </a:r>
            <a:r>
              <a:rPr lang="en-US" dirty="0"/>
              <a:t> le </a:t>
            </a:r>
            <a:r>
              <a:rPr lang="en-US" dirty="0" err="1"/>
              <a:t>sean</a:t>
            </a:r>
            <a:r>
              <a:rPr lang="en-US" dirty="0"/>
              <a:t> </a:t>
            </a:r>
            <a:r>
              <a:rPr lang="en-US" dirty="0" err="1"/>
              <a:t>asignados</a:t>
            </a:r>
            <a:r>
              <a:rPr lang="en-US" dirty="0"/>
              <a:t> </a:t>
            </a:r>
            <a:r>
              <a:rPr lang="en-US" dirty="0" err="1"/>
              <a:t>para</a:t>
            </a:r>
            <a:r>
              <a:rPr lang="en-US" dirty="0"/>
              <a:t> </a:t>
            </a:r>
            <a:r>
              <a:rPr lang="en-US" dirty="0" err="1"/>
              <a:t>su</a:t>
            </a:r>
            <a:r>
              <a:rPr lang="en-US" dirty="0"/>
              <a:t> </a:t>
            </a:r>
            <a:r>
              <a:rPr lang="en-US" dirty="0" err="1"/>
              <a:t>desarrollo</a:t>
            </a:r>
            <a:r>
              <a:rPr lang="en-US" dirty="0"/>
              <a:t>.</a:t>
            </a:r>
          </a:p>
          <a:p>
            <a:pPr marL="0" indent="0">
              <a:buNone/>
            </a:pPr>
            <a:endParaRPr lang="en-US" dirty="0"/>
          </a:p>
          <a:p>
            <a:r>
              <a:rPr lang="en-US" b="1" dirty="0"/>
              <a:t>Supervisor de </a:t>
            </a:r>
            <a:r>
              <a:rPr lang="en-US" b="1" dirty="0" err="1"/>
              <a:t>capturistas</a:t>
            </a:r>
            <a:r>
              <a:rPr lang="es-MX" b="1" dirty="0"/>
              <a:t>:</a:t>
            </a:r>
          </a:p>
          <a:p>
            <a:pPr marL="0" indent="0">
              <a:buNone/>
            </a:pPr>
            <a:r>
              <a:rPr lang="es-MX" dirty="0"/>
              <a:t>El puesto que este </a:t>
            </a:r>
            <a:r>
              <a:rPr lang="es-MX" dirty="0" err="1"/>
              <a:t>desempe</a:t>
            </a:r>
            <a:r>
              <a:rPr lang="en-US" dirty="0"/>
              <a:t>ñ</a:t>
            </a:r>
            <a:r>
              <a:rPr lang="es-MX" dirty="0"/>
              <a:t>a deberá ser ocupado en el departamento de captura y sus funciones son observar, revisar que el trabajo que realizan los capturistas este bien desarrollado y coordinar los capturistas. </a:t>
            </a:r>
          </a:p>
          <a:p>
            <a:pPr marL="0" indent="0">
              <a:buNone/>
            </a:pPr>
            <a:endParaRPr lang="en-US" dirty="0"/>
          </a:p>
        </p:txBody>
      </p:sp>
    </p:spTree>
    <p:extLst>
      <p:ext uri="{BB962C8B-B14F-4D97-AF65-F5344CB8AC3E}">
        <p14:creationId xmlns:p14="http://schemas.microsoft.com/office/powerpoint/2010/main" val="1841909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152400"/>
            <a:ext cx="9144000" cy="6400800"/>
          </a:xfrm>
        </p:spPr>
        <p:txBody>
          <a:bodyPr>
            <a:normAutofit/>
          </a:bodyPr>
          <a:lstStyle/>
          <a:p>
            <a:r>
              <a:rPr lang="en-US" b="1" dirty="0" err="1"/>
              <a:t>Diseñador</a:t>
            </a:r>
            <a:r>
              <a:rPr lang="en-US" b="1" dirty="0"/>
              <a:t> </a:t>
            </a:r>
            <a:r>
              <a:rPr lang="en-US" b="1" dirty="0" err="1"/>
              <a:t>gráfico</a:t>
            </a:r>
            <a:r>
              <a:rPr lang="es-MX" b="1" dirty="0"/>
              <a:t>:</a:t>
            </a:r>
          </a:p>
          <a:p>
            <a:pPr marL="0" indent="0">
              <a:buNone/>
            </a:pPr>
            <a:r>
              <a:rPr lang="es-MX" dirty="0"/>
              <a:t>Este deber</a:t>
            </a:r>
            <a:r>
              <a:rPr lang="en-US" dirty="0"/>
              <a:t>á </a:t>
            </a:r>
            <a:r>
              <a:rPr lang="en-US" dirty="0" err="1"/>
              <a:t>ocupar</a:t>
            </a:r>
            <a:r>
              <a:rPr lang="en-US" dirty="0"/>
              <a:t> un </a:t>
            </a:r>
            <a:r>
              <a:rPr lang="en-US" dirty="0" err="1"/>
              <a:t>lugar</a:t>
            </a:r>
            <a:r>
              <a:rPr lang="en-US" dirty="0"/>
              <a:t> </a:t>
            </a:r>
            <a:r>
              <a:rPr lang="en-US" dirty="0" err="1"/>
              <a:t>muy</a:t>
            </a:r>
            <a:r>
              <a:rPr lang="en-US" dirty="0"/>
              <a:t> </a:t>
            </a:r>
            <a:r>
              <a:rPr lang="en-US" dirty="0" err="1"/>
              <a:t>importante</a:t>
            </a:r>
            <a:r>
              <a:rPr lang="en-US" dirty="0"/>
              <a:t> en el </a:t>
            </a:r>
            <a:r>
              <a:rPr lang="en-US" dirty="0" err="1"/>
              <a:t>departamento</a:t>
            </a:r>
            <a:r>
              <a:rPr lang="en-US" dirty="0"/>
              <a:t> de </a:t>
            </a:r>
            <a:r>
              <a:rPr lang="en-US" dirty="0" err="1"/>
              <a:t>diseño</a:t>
            </a:r>
            <a:r>
              <a:rPr lang="en-US" dirty="0"/>
              <a:t> del </a:t>
            </a:r>
            <a:r>
              <a:rPr lang="en-US" dirty="0" err="1"/>
              <a:t>centro</a:t>
            </a:r>
            <a:r>
              <a:rPr lang="en-US" dirty="0"/>
              <a:t> de </a:t>
            </a:r>
            <a:r>
              <a:rPr lang="en-US" dirty="0" err="1"/>
              <a:t>cómputo</a:t>
            </a:r>
            <a:r>
              <a:rPr lang="en-US" dirty="0"/>
              <a:t> y </a:t>
            </a:r>
            <a:r>
              <a:rPr lang="en-US" dirty="0" err="1"/>
              <a:t>sus</a:t>
            </a:r>
            <a:r>
              <a:rPr lang="en-US" dirty="0"/>
              <a:t> </a:t>
            </a:r>
            <a:r>
              <a:rPr lang="en-US" dirty="0" err="1"/>
              <a:t>funciones</a:t>
            </a:r>
            <a:r>
              <a:rPr lang="en-US" dirty="0"/>
              <a:t> son </a:t>
            </a:r>
            <a:r>
              <a:rPr lang="en-US" dirty="0" err="1"/>
              <a:t>las</a:t>
            </a:r>
            <a:r>
              <a:rPr lang="en-US" dirty="0"/>
              <a:t> de </a:t>
            </a:r>
            <a:r>
              <a:rPr lang="en-US" dirty="0" err="1"/>
              <a:t>operar</a:t>
            </a:r>
            <a:r>
              <a:rPr lang="en-US" dirty="0"/>
              <a:t> </a:t>
            </a:r>
            <a:r>
              <a:rPr lang="en-US" dirty="0" err="1"/>
              <a:t>paquetes</a:t>
            </a:r>
            <a:r>
              <a:rPr lang="en-US" dirty="0"/>
              <a:t> </a:t>
            </a:r>
            <a:r>
              <a:rPr lang="en-US" dirty="0" err="1"/>
              <a:t>enfocados</a:t>
            </a:r>
            <a:r>
              <a:rPr lang="en-US" dirty="0"/>
              <a:t> de forma </a:t>
            </a:r>
            <a:r>
              <a:rPr lang="en-US" dirty="0" err="1"/>
              <a:t>exclusiva</a:t>
            </a:r>
            <a:r>
              <a:rPr lang="en-US" dirty="0"/>
              <a:t> al </a:t>
            </a:r>
            <a:r>
              <a:rPr lang="en-US" dirty="0" err="1"/>
              <a:t>diseño</a:t>
            </a:r>
            <a:r>
              <a:rPr lang="en-US" dirty="0"/>
              <a:t> de </a:t>
            </a:r>
            <a:r>
              <a:rPr lang="en-US" dirty="0" err="1"/>
              <a:t>imagen</a:t>
            </a:r>
            <a:r>
              <a:rPr lang="en-US" dirty="0"/>
              <a:t> y </a:t>
            </a:r>
            <a:r>
              <a:rPr lang="en-US" dirty="0" err="1"/>
              <a:t>dibujos</a:t>
            </a:r>
            <a:r>
              <a:rPr lang="en-US" dirty="0"/>
              <a:t> </a:t>
            </a:r>
            <a:r>
              <a:rPr lang="en-US" dirty="0" err="1"/>
              <a:t>como</a:t>
            </a:r>
            <a:r>
              <a:rPr lang="es-MX" dirty="0"/>
              <a:t>:</a:t>
            </a:r>
            <a:r>
              <a:rPr lang="en-US" dirty="0"/>
              <a:t> Corel draw, Photo editor y Power point. </a:t>
            </a:r>
            <a:r>
              <a:rPr lang="en-US" dirty="0">
                <a:solidFill>
                  <a:srgbClr val="FF0000"/>
                </a:solidFill>
              </a:rPr>
              <a:t>(Entre </a:t>
            </a:r>
            <a:r>
              <a:rPr lang="en-US" dirty="0" err="1">
                <a:solidFill>
                  <a:srgbClr val="FF0000"/>
                </a:solidFill>
              </a:rPr>
              <a:t>otros</a:t>
            </a:r>
            <a:r>
              <a:rPr lang="en-US" dirty="0">
                <a:solidFill>
                  <a:srgbClr val="FF0000"/>
                </a:solidFill>
              </a:rPr>
              <a:t> </a:t>
            </a:r>
            <a:r>
              <a:rPr lang="en-US" dirty="0" err="1">
                <a:solidFill>
                  <a:srgbClr val="FF0000"/>
                </a:solidFill>
              </a:rPr>
              <a:t>más</a:t>
            </a:r>
            <a:r>
              <a:rPr lang="en-US" dirty="0">
                <a:solidFill>
                  <a:srgbClr val="FF0000"/>
                </a:solidFill>
              </a:rPr>
              <a:t> </a:t>
            </a:r>
            <a:r>
              <a:rPr lang="en-US" dirty="0" err="1">
                <a:solidFill>
                  <a:srgbClr val="FF0000"/>
                </a:solidFill>
              </a:rPr>
              <a:t>especificos</a:t>
            </a:r>
            <a:r>
              <a:rPr lang="en-US" dirty="0">
                <a:solidFill>
                  <a:srgbClr val="FF0000"/>
                </a:solidFill>
              </a:rPr>
              <a:t> </a:t>
            </a:r>
            <a:r>
              <a:rPr lang="en-US" dirty="0" err="1">
                <a:solidFill>
                  <a:srgbClr val="FF0000"/>
                </a:solidFill>
              </a:rPr>
              <a:t>dependiendo</a:t>
            </a:r>
            <a:r>
              <a:rPr lang="en-US" dirty="0">
                <a:solidFill>
                  <a:srgbClr val="FF0000"/>
                </a:solidFill>
              </a:rPr>
              <a:t> de </a:t>
            </a:r>
            <a:r>
              <a:rPr lang="en-US" dirty="0" err="1">
                <a:solidFill>
                  <a:srgbClr val="FF0000"/>
                </a:solidFill>
              </a:rPr>
              <a:t>las</a:t>
            </a:r>
            <a:r>
              <a:rPr lang="en-US" dirty="0">
                <a:solidFill>
                  <a:srgbClr val="FF0000"/>
                </a:solidFill>
              </a:rPr>
              <a:t> </a:t>
            </a:r>
            <a:r>
              <a:rPr lang="en-US" dirty="0" err="1">
                <a:solidFill>
                  <a:srgbClr val="FF0000"/>
                </a:solidFill>
              </a:rPr>
              <a:t>actividades</a:t>
            </a:r>
            <a:r>
              <a:rPr lang="en-US" dirty="0">
                <a:solidFill>
                  <a:srgbClr val="FF0000"/>
                </a:solidFill>
              </a:rPr>
              <a:t> de la </a:t>
            </a:r>
            <a:r>
              <a:rPr lang="en-US" dirty="0" err="1">
                <a:solidFill>
                  <a:srgbClr val="FF0000"/>
                </a:solidFill>
              </a:rPr>
              <a:t>empresa</a:t>
            </a:r>
            <a:r>
              <a:rPr lang="en-US" dirty="0">
                <a:solidFill>
                  <a:srgbClr val="FF0000"/>
                </a:solidFill>
              </a:rPr>
              <a:t>).</a:t>
            </a:r>
          </a:p>
          <a:p>
            <a:pPr marL="0" indent="0">
              <a:buNone/>
            </a:pPr>
            <a:endParaRPr lang="en-US" dirty="0">
              <a:solidFill>
                <a:srgbClr val="FF0000"/>
              </a:solidFill>
            </a:endParaRPr>
          </a:p>
          <a:p>
            <a:pPr marL="0" indent="0">
              <a:buNone/>
            </a:pPr>
            <a:endParaRPr lang="en-US" dirty="0"/>
          </a:p>
        </p:txBody>
      </p:sp>
    </p:spTree>
    <p:extLst>
      <p:ext uri="{BB962C8B-B14F-4D97-AF65-F5344CB8AC3E}">
        <p14:creationId xmlns:p14="http://schemas.microsoft.com/office/powerpoint/2010/main" val="2649400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0"/>
            <a:ext cx="9144000" cy="6858000"/>
          </a:xfrm>
        </p:spPr>
        <p:txBody>
          <a:bodyPr/>
          <a:lstStyle/>
          <a:p>
            <a:r>
              <a:rPr lang="es-ES" b="1" dirty="0"/>
              <a:t>Bibliotecario: </a:t>
            </a:r>
          </a:p>
          <a:p>
            <a:pPr marL="0" indent="0">
              <a:buNone/>
            </a:pPr>
            <a:r>
              <a:rPr lang="es-ES" dirty="0"/>
              <a:t>Responsable de llevar el control de los manuales, programas, bases de datos, documentos y archivos que se han generado a lo largo de la existencia del centro de sistemas.</a:t>
            </a:r>
          </a:p>
          <a:p>
            <a:pPr marL="0" indent="0">
              <a:buNone/>
            </a:pPr>
            <a:r>
              <a:rPr lang="en-US" dirty="0">
                <a:solidFill>
                  <a:srgbClr val="FF0000"/>
                </a:solidFill>
              </a:rPr>
              <a:t>(Este </a:t>
            </a:r>
            <a:r>
              <a:rPr lang="en-US" dirty="0" err="1">
                <a:solidFill>
                  <a:srgbClr val="FF0000"/>
                </a:solidFill>
              </a:rPr>
              <a:t>tipo</a:t>
            </a:r>
            <a:r>
              <a:rPr lang="en-US" dirty="0">
                <a:solidFill>
                  <a:srgbClr val="FF0000"/>
                </a:solidFill>
              </a:rPr>
              <a:t> de </a:t>
            </a:r>
            <a:r>
              <a:rPr lang="en-US" dirty="0" err="1">
                <a:solidFill>
                  <a:srgbClr val="FF0000"/>
                </a:solidFill>
              </a:rPr>
              <a:t>puesto</a:t>
            </a:r>
            <a:r>
              <a:rPr lang="en-US" dirty="0">
                <a:solidFill>
                  <a:srgbClr val="FF0000"/>
                </a:solidFill>
              </a:rPr>
              <a:t> solo </a:t>
            </a:r>
            <a:r>
              <a:rPr lang="en-US" dirty="0" err="1">
                <a:solidFill>
                  <a:srgbClr val="FF0000"/>
                </a:solidFill>
              </a:rPr>
              <a:t>existe</a:t>
            </a:r>
            <a:r>
              <a:rPr lang="en-US" dirty="0">
                <a:solidFill>
                  <a:srgbClr val="FF0000"/>
                </a:solidFill>
              </a:rPr>
              <a:t> en </a:t>
            </a:r>
            <a:r>
              <a:rPr lang="en-US" dirty="0" err="1">
                <a:solidFill>
                  <a:srgbClr val="FF0000"/>
                </a:solidFill>
              </a:rPr>
              <a:t>empresas</a:t>
            </a:r>
            <a:r>
              <a:rPr lang="en-US" dirty="0">
                <a:solidFill>
                  <a:srgbClr val="FF0000"/>
                </a:solidFill>
              </a:rPr>
              <a:t> </a:t>
            </a:r>
            <a:r>
              <a:rPr lang="en-US" dirty="0" err="1">
                <a:solidFill>
                  <a:srgbClr val="FF0000"/>
                </a:solidFill>
              </a:rPr>
              <a:t>que</a:t>
            </a:r>
            <a:r>
              <a:rPr lang="en-US" dirty="0">
                <a:solidFill>
                  <a:srgbClr val="FF0000"/>
                </a:solidFill>
              </a:rPr>
              <a:t> </a:t>
            </a:r>
            <a:r>
              <a:rPr lang="en-US" dirty="0" err="1">
                <a:solidFill>
                  <a:srgbClr val="FF0000"/>
                </a:solidFill>
              </a:rPr>
              <a:t>manejan</a:t>
            </a:r>
            <a:r>
              <a:rPr lang="en-US" dirty="0">
                <a:solidFill>
                  <a:srgbClr val="FF0000"/>
                </a:solidFill>
              </a:rPr>
              <a:t> un gran </a:t>
            </a:r>
            <a:r>
              <a:rPr lang="en-US" dirty="0" err="1">
                <a:solidFill>
                  <a:srgbClr val="FF0000"/>
                </a:solidFill>
              </a:rPr>
              <a:t>banco</a:t>
            </a:r>
            <a:r>
              <a:rPr lang="en-US" dirty="0">
                <a:solidFill>
                  <a:srgbClr val="FF0000"/>
                </a:solidFill>
              </a:rPr>
              <a:t> de bases de </a:t>
            </a:r>
            <a:r>
              <a:rPr lang="en-US" dirty="0" err="1">
                <a:solidFill>
                  <a:srgbClr val="FF0000"/>
                </a:solidFill>
              </a:rPr>
              <a:t>datos</a:t>
            </a:r>
            <a:r>
              <a:rPr lang="en-US" dirty="0">
                <a:solidFill>
                  <a:srgbClr val="FF0000"/>
                </a:solidFill>
              </a:rPr>
              <a:t>).</a:t>
            </a:r>
          </a:p>
        </p:txBody>
      </p:sp>
    </p:spTree>
    <p:extLst>
      <p:ext uri="{BB962C8B-B14F-4D97-AF65-F5344CB8AC3E}">
        <p14:creationId xmlns:p14="http://schemas.microsoft.com/office/powerpoint/2010/main" val="238176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553200"/>
          </a:xfrm>
        </p:spPr>
        <p:txBody>
          <a:bodyPr/>
          <a:lstStyle/>
          <a:p>
            <a:r>
              <a:rPr lang="en-US" b="1" dirty="0" err="1"/>
              <a:t>Auxiliar</a:t>
            </a:r>
            <a:r>
              <a:rPr lang="en-US" b="1" dirty="0"/>
              <a:t> de </a:t>
            </a:r>
            <a:r>
              <a:rPr lang="en-US" b="1" dirty="0" err="1"/>
              <a:t>almacen</a:t>
            </a:r>
            <a:r>
              <a:rPr lang="es-MX" b="1" dirty="0"/>
              <a:t>:</a:t>
            </a:r>
            <a:endParaRPr lang="en-US" b="1" dirty="0"/>
          </a:p>
          <a:p>
            <a:pPr marL="0" indent="0">
              <a:buNone/>
            </a:pPr>
            <a:r>
              <a:rPr lang="en-US" dirty="0" err="1"/>
              <a:t>Responsable</a:t>
            </a:r>
            <a:r>
              <a:rPr lang="en-US" dirty="0"/>
              <a:t> de </a:t>
            </a:r>
            <a:r>
              <a:rPr lang="en-US" dirty="0" err="1"/>
              <a:t>proporcionar</a:t>
            </a:r>
            <a:r>
              <a:rPr lang="en-US" dirty="0"/>
              <a:t> los </a:t>
            </a:r>
            <a:r>
              <a:rPr lang="en-US" dirty="0" err="1"/>
              <a:t>recursos</a:t>
            </a:r>
            <a:r>
              <a:rPr lang="en-US" dirty="0"/>
              <a:t> </a:t>
            </a:r>
            <a:r>
              <a:rPr lang="en-US" dirty="0" err="1"/>
              <a:t>materiales</a:t>
            </a:r>
            <a:r>
              <a:rPr lang="en-US" dirty="0"/>
              <a:t> </a:t>
            </a:r>
            <a:r>
              <a:rPr lang="en-US" dirty="0" err="1"/>
              <a:t>necesarios</a:t>
            </a:r>
            <a:r>
              <a:rPr lang="en-US" dirty="0"/>
              <a:t> </a:t>
            </a:r>
            <a:r>
              <a:rPr lang="en-US" dirty="0" err="1"/>
              <a:t>para</a:t>
            </a:r>
            <a:r>
              <a:rPr lang="en-US" dirty="0"/>
              <a:t> el </a:t>
            </a:r>
            <a:r>
              <a:rPr lang="en-US" dirty="0" err="1"/>
              <a:t>buen</a:t>
            </a:r>
            <a:r>
              <a:rPr lang="en-US" dirty="0"/>
              <a:t> </a:t>
            </a:r>
            <a:r>
              <a:rPr lang="en-US" dirty="0" err="1"/>
              <a:t>desempeño</a:t>
            </a:r>
            <a:r>
              <a:rPr lang="en-US" dirty="0"/>
              <a:t> de </a:t>
            </a:r>
            <a:r>
              <a:rPr lang="en-US" dirty="0" err="1"/>
              <a:t>cada</a:t>
            </a:r>
            <a:r>
              <a:rPr lang="en-US" dirty="0"/>
              <a:t> </a:t>
            </a:r>
            <a:r>
              <a:rPr lang="en-US" dirty="0" err="1"/>
              <a:t>departamento</a:t>
            </a:r>
            <a:r>
              <a:rPr lang="en-US" dirty="0"/>
              <a:t> del </a:t>
            </a:r>
            <a:r>
              <a:rPr lang="en-US" dirty="0" err="1"/>
              <a:t>centro</a:t>
            </a:r>
            <a:r>
              <a:rPr lang="en-US" dirty="0"/>
              <a:t> de </a:t>
            </a:r>
            <a:r>
              <a:rPr lang="en-US" dirty="0" err="1"/>
              <a:t>sistemas</a:t>
            </a:r>
            <a:r>
              <a:rPr lang="en-US" dirty="0"/>
              <a:t>, </a:t>
            </a:r>
            <a:r>
              <a:rPr lang="en-US" dirty="0" err="1"/>
              <a:t>ya</a:t>
            </a:r>
            <a:r>
              <a:rPr lang="en-US" dirty="0"/>
              <a:t> sea en hardware o en software o </a:t>
            </a:r>
            <a:r>
              <a:rPr lang="en-US" dirty="0" err="1"/>
              <a:t>productos</a:t>
            </a:r>
            <a:r>
              <a:rPr lang="en-US" dirty="0"/>
              <a:t> de </a:t>
            </a:r>
            <a:r>
              <a:rPr lang="en-US" dirty="0" err="1"/>
              <a:t>papeleria</a:t>
            </a:r>
            <a:r>
              <a:rPr lang="en-US" dirty="0"/>
              <a:t>, etc.</a:t>
            </a:r>
          </a:p>
          <a:p>
            <a:endParaRPr lang="en-US" dirty="0"/>
          </a:p>
          <a:p>
            <a:r>
              <a:rPr lang="en-US" b="1" dirty="0" err="1"/>
              <a:t>Lider</a:t>
            </a:r>
            <a:r>
              <a:rPr lang="en-US" b="1" dirty="0"/>
              <a:t> de </a:t>
            </a:r>
            <a:r>
              <a:rPr lang="en-US" b="1" dirty="0" err="1"/>
              <a:t>proyectos</a:t>
            </a:r>
            <a:r>
              <a:rPr lang="es-MX" b="1" dirty="0"/>
              <a:t>:</a:t>
            </a:r>
          </a:p>
          <a:p>
            <a:pPr marL="0" indent="0">
              <a:buNone/>
            </a:pPr>
            <a:r>
              <a:rPr lang="es-MX" dirty="0"/>
              <a:t>Responsable del diseño, programación y mantenimiento de varios sistemas de un mismo tipo.</a:t>
            </a:r>
          </a:p>
          <a:p>
            <a:pPr marL="0" indent="0">
              <a:buNone/>
            </a:pPr>
            <a:endParaRPr lang="en-US" dirty="0"/>
          </a:p>
        </p:txBody>
      </p:sp>
    </p:spTree>
    <p:extLst>
      <p:ext uri="{BB962C8B-B14F-4D97-AF65-F5344CB8AC3E}">
        <p14:creationId xmlns:p14="http://schemas.microsoft.com/office/powerpoint/2010/main" val="1504612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324600"/>
          </a:xfrm>
        </p:spPr>
        <p:txBody>
          <a:bodyPr/>
          <a:lstStyle/>
          <a:p>
            <a:r>
              <a:rPr lang="en-US" b="1" dirty="0" err="1"/>
              <a:t>Jefe</a:t>
            </a:r>
            <a:r>
              <a:rPr lang="en-US" b="1" dirty="0"/>
              <a:t> de </a:t>
            </a:r>
            <a:r>
              <a:rPr lang="en-US" b="1" dirty="0" err="1"/>
              <a:t>soporte</a:t>
            </a:r>
            <a:r>
              <a:rPr lang="en-US" b="1" dirty="0"/>
              <a:t> </a:t>
            </a:r>
            <a:r>
              <a:rPr lang="en-US" b="1" dirty="0" err="1"/>
              <a:t>téctico</a:t>
            </a:r>
            <a:r>
              <a:rPr lang="es-MX" b="1" dirty="0"/>
              <a:t>:</a:t>
            </a:r>
            <a:endParaRPr lang="en-US" b="1" dirty="0"/>
          </a:p>
          <a:p>
            <a:pPr marL="0" indent="0">
              <a:buNone/>
            </a:pPr>
            <a:r>
              <a:rPr lang="en-US" dirty="0" err="1"/>
              <a:t>Responsable</a:t>
            </a:r>
            <a:r>
              <a:rPr lang="en-US" dirty="0"/>
              <a:t> de la </a:t>
            </a:r>
            <a:r>
              <a:rPr lang="en-US" dirty="0" err="1"/>
              <a:t>instalación</a:t>
            </a:r>
            <a:r>
              <a:rPr lang="en-US" dirty="0"/>
              <a:t>, </a:t>
            </a:r>
            <a:r>
              <a:rPr lang="en-US" dirty="0" err="1"/>
              <a:t>puesta</a:t>
            </a:r>
            <a:r>
              <a:rPr lang="en-US" dirty="0"/>
              <a:t> en </a:t>
            </a:r>
            <a:r>
              <a:rPr lang="en-US" dirty="0" err="1"/>
              <a:t>marcha</a:t>
            </a:r>
            <a:r>
              <a:rPr lang="en-US" dirty="0"/>
              <a:t>, </a:t>
            </a:r>
            <a:r>
              <a:rPr lang="en-US" dirty="0" err="1"/>
              <a:t>mantenimiento</a:t>
            </a:r>
            <a:r>
              <a:rPr lang="en-US" dirty="0"/>
              <a:t> y </a:t>
            </a:r>
            <a:r>
              <a:rPr lang="en-US" dirty="0" err="1"/>
              <a:t>disponibilidad</a:t>
            </a:r>
            <a:r>
              <a:rPr lang="en-US" dirty="0"/>
              <a:t> continua del software </a:t>
            </a:r>
            <a:r>
              <a:rPr lang="en-US" dirty="0" err="1"/>
              <a:t>requerido</a:t>
            </a:r>
            <a:r>
              <a:rPr lang="en-US" dirty="0"/>
              <a:t> </a:t>
            </a:r>
            <a:r>
              <a:rPr lang="en-US" dirty="0" err="1"/>
              <a:t>para</a:t>
            </a:r>
            <a:r>
              <a:rPr lang="en-US" dirty="0"/>
              <a:t> la </a:t>
            </a:r>
            <a:r>
              <a:rPr lang="en-US" dirty="0" err="1"/>
              <a:t>función</a:t>
            </a:r>
            <a:r>
              <a:rPr lang="en-US" dirty="0"/>
              <a:t> del </a:t>
            </a:r>
            <a:r>
              <a:rPr lang="en-US" dirty="0" err="1"/>
              <a:t>computador</a:t>
            </a:r>
            <a:r>
              <a:rPr lang="en-US" dirty="0"/>
              <a:t> y </a:t>
            </a:r>
            <a:r>
              <a:rPr lang="en-US" dirty="0" err="1"/>
              <a:t>paquetes</a:t>
            </a:r>
            <a:r>
              <a:rPr lang="en-US" dirty="0"/>
              <a:t> de </a:t>
            </a:r>
            <a:r>
              <a:rPr lang="en-US" dirty="0" err="1"/>
              <a:t>apoyo</a:t>
            </a:r>
            <a:r>
              <a:rPr lang="en-US" dirty="0"/>
              <a:t> </a:t>
            </a:r>
            <a:r>
              <a:rPr lang="en-US" dirty="0" err="1"/>
              <a:t>para</a:t>
            </a:r>
            <a:r>
              <a:rPr lang="en-US" dirty="0"/>
              <a:t> el </a:t>
            </a:r>
            <a:r>
              <a:rPr lang="en-US" dirty="0" err="1"/>
              <a:t>desarrollo</a:t>
            </a:r>
            <a:r>
              <a:rPr lang="en-US" dirty="0"/>
              <a:t> de </a:t>
            </a:r>
            <a:r>
              <a:rPr lang="en-US" dirty="0" err="1"/>
              <a:t>sistemas</a:t>
            </a:r>
            <a:r>
              <a:rPr lang="en-US" dirty="0"/>
              <a:t>. </a:t>
            </a:r>
          </a:p>
          <a:p>
            <a:pPr marL="0" indent="0">
              <a:buNone/>
            </a:pPr>
            <a:endParaRPr lang="en-US" dirty="0"/>
          </a:p>
          <a:p>
            <a:r>
              <a:rPr lang="en-US" b="1" dirty="0" err="1"/>
              <a:t>Desarrollador</a:t>
            </a:r>
            <a:r>
              <a:rPr lang="en-US" b="1" dirty="0"/>
              <a:t> de </a:t>
            </a:r>
            <a:r>
              <a:rPr lang="en-US" b="1" dirty="0" err="1"/>
              <a:t>páginas</a:t>
            </a:r>
            <a:r>
              <a:rPr lang="en-US" b="1" dirty="0"/>
              <a:t> web</a:t>
            </a:r>
            <a:r>
              <a:rPr lang="es-MX" b="1" dirty="0"/>
              <a:t>:</a:t>
            </a:r>
            <a:endParaRPr lang="en-US" b="1" dirty="0"/>
          </a:p>
          <a:p>
            <a:pPr marL="0" indent="0">
              <a:buNone/>
            </a:pPr>
            <a:r>
              <a:rPr lang="en-US" dirty="0"/>
              <a:t>Responsible del  </a:t>
            </a:r>
            <a:r>
              <a:rPr lang="en-US" dirty="0" err="1"/>
              <a:t>diseño</a:t>
            </a:r>
            <a:r>
              <a:rPr lang="en-US" dirty="0"/>
              <a:t>, </a:t>
            </a:r>
            <a:r>
              <a:rPr lang="en-US" dirty="0" err="1"/>
              <a:t>programación</a:t>
            </a:r>
            <a:r>
              <a:rPr lang="en-US" dirty="0"/>
              <a:t> e </a:t>
            </a:r>
            <a:r>
              <a:rPr lang="en-US" dirty="0" err="1"/>
              <a:t>implementación</a:t>
            </a:r>
            <a:r>
              <a:rPr lang="en-US" dirty="0"/>
              <a:t> de </a:t>
            </a:r>
            <a:r>
              <a:rPr lang="en-US" dirty="0" err="1"/>
              <a:t>páginas</a:t>
            </a:r>
            <a:r>
              <a:rPr lang="en-US" dirty="0"/>
              <a:t> web, </a:t>
            </a:r>
            <a:r>
              <a:rPr lang="en-US" dirty="0" err="1"/>
              <a:t>mantenimiento</a:t>
            </a:r>
            <a:r>
              <a:rPr lang="en-US" dirty="0"/>
              <a:t> y </a:t>
            </a:r>
            <a:r>
              <a:rPr lang="en-US" dirty="0" err="1"/>
              <a:t>actualización</a:t>
            </a:r>
            <a:r>
              <a:rPr lang="en-US" dirty="0"/>
              <a:t>.</a:t>
            </a:r>
          </a:p>
        </p:txBody>
      </p:sp>
    </p:spTree>
    <p:extLst>
      <p:ext uri="{BB962C8B-B14F-4D97-AF65-F5344CB8AC3E}">
        <p14:creationId xmlns:p14="http://schemas.microsoft.com/office/powerpoint/2010/main" val="675468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4797"/>
          <a:stretch/>
        </p:blipFill>
        <p:spPr>
          <a:xfrm>
            <a:off x="-5597" y="10"/>
            <a:ext cx="4635583" cy="6857990"/>
          </a:xfrm>
          <a:prstGeom prst="rect">
            <a:avLst/>
          </a:prstGeom>
        </p:spPr>
      </p:pic>
      <p:grpSp>
        <p:nvGrpSpPr>
          <p:cNvPr id="85"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9" name="Rectangle 18"/>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0"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Rectangle 21"/>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3"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Rectangle 46"/>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8"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Rectangle 58"/>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0"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1"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10" name="Content Placeholder 9"/>
          <p:cNvSpPr>
            <a:spLocks noGrp="1"/>
          </p:cNvSpPr>
          <p:nvPr>
            <p:ph idx="1"/>
          </p:nvPr>
        </p:nvSpPr>
        <p:spPr>
          <a:xfrm>
            <a:off x="4302621" y="-2"/>
            <a:ext cx="7802880" cy="6838952"/>
          </a:xfrm>
        </p:spPr>
        <p:txBody>
          <a:bodyPr>
            <a:normAutofit fontScale="92500" lnSpcReduction="10000"/>
          </a:bodyPr>
          <a:lstStyle/>
          <a:p>
            <a:pPr marL="0" indent="0" algn="just">
              <a:buNone/>
            </a:pPr>
            <a:r>
              <a:rPr lang="es-DO" sz="3900" b="1" dirty="0">
                <a:latin typeface="Baskerville Old Face" panose="02020602080505020303" pitchFamily="18" charset="0"/>
              </a:rPr>
              <a:t>Consiste en ofrecer una amplia variedad de servicios ya sea a empresas o universidades satisfaciendo de esta manera las múltiples necesidades de información y automatización de funciones administrativas y académicas formando, de esta manera, una base firme para la consecución de los objetivos generales de nuestra institución de acuerdo con las expectativas de la sociedad.</a:t>
            </a:r>
            <a:endParaRPr lang="en-US" sz="3900" b="1" dirty="0">
              <a:latin typeface="Baskerville Old Face" panose="02020602080505020303" pitchFamily="18" charset="0"/>
            </a:endParaRPr>
          </a:p>
          <a:p>
            <a:pPr marL="0" indent="0">
              <a:buNone/>
            </a:pPr>
            <a:endParaRPr lang="en-US" dirty="0"/>
          </a:p>
        </p:txBody>
      </p:sp>
    </p:spTree>
    <p:extLst>
      <p:ext uri="{BB962C8B-B14F-4D97-AF65-F5344CB8AC3E}">
        <p14:creationId xmlns:p14="http://schemas.microsoft.com/office/powerpoint/2010/main" val="3253002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629400"/>
          </a:xfrm>
        </p:spPr>
        <p:txBody>
          <a:bodyPr/>
          <a:lstStyle/>
          <a:p>
            <a:r>
              <a:rPr lang="en-US" b="1" dirty="0" err="1"/>
              <a:t>Administrador</a:t>
            </a:r>
            <a:r>
              <a:rPr lang="en-US" b="1" dirty="0"/>
              <a:t> de </a:t>
            </a:r>
            <a:r>
              <a:rPr lang="en-US" b="1" dirty="0" err="1"/>
              <a:t>redes</a:t>
            </a:r>
            <a:r>
              <a:rPr lang="es-MX" b="1" dirty="0"/>
              <a:t>:</a:t>
            </a:r>
          </a:p>
          <a:p>
            <a:pPr marL="0" indent="0">
              <a:buNone/>
            </a:pPr>
            <a:r>
              <a:rPr lang="en-US" dirty="0"/>
              <a:t>Responsible de </a:t>
            </a:r>
            <a:r>
              <a:rPr lang="en-US" dirty="0" err="1"/>
              <a:t>administrar</a:t>
            </a:r>
            <a:r>
              <a:rPr lang="en-US" dirty="0"/>
              <a:t> y </a:t>
            </a:r>
            <a:r>
              <a:rPr lang="en-US" dirty="0" err="1"/>
              <a:t>dar</a:t>
            </a:r>
            <a:r>
              <a:rPr lang="en-US" dirty="0"/>
              <a:t> </a:t>
            </a:r>
            <a:r>
              <a:rPr lang="en-US" dirty="0" err="1"/>
              <a:t>mantenimiento</a:t>
            </a:r>
            <a:r>
              <a:rPr lang="en-US" dirty="0"/>
              <a:t> a </a:t>
            </a:r>
            <a:r>
              <a:rPr lang="en-US" dirty="0" err="1"/>
              <a:t>las</a:t>
            </a:r>
            <a:r>
              <a:rPr lang="en-US" dirty="0"/>
              <a:t> </a:t>
            </a:r>
            <a:r>
              <a:rPr lang="en-US" dirty="0" err="1"/>
              <a:t>redes</a:t>
            </a:r>
            <a:r>
              <a:rPr lang="en-US" dirty="0"/>
              <a:t> de </a:t>
            </a:r>
            <a:r>
              <a:rPr lang="en-US" dirty="0" err="1"/>
              <a:t>cómputo</a:t>
            </a:r>
            <a:r>
              <a:rPr lang="en-US" dirty="0"/>
              <a:t>, </a:t>
            </a:r>
            <a:r>
              <a:rPr lang="en-US" dirty="0" err="1"/>
              <a:t>asigna</a:t>
            </a:r>
            <a:r>
              <a:rPr lang="en-US" dirty="0"/>
              <a:t> claves y </a:t>
            </a:r>
            <a:r>
              <a:rPr lang="en-US" dirty="0" err="1"/>
              <a:t>privilegios</a:t>
            </a:r>
            <a:r>
              <a:rPr lang="en-US" dirty="0"/>
              <a:t> a los </a:t>
            </a:r>
            <a:r>
              <a:rPr lang="en-US" dirty="0" err="1"/>
              <a:t>usuarios</a:t>
            </a:r>
            <a:r>
              <a:rPr lang="en-US" dirty="0"/>
              <a:t> de </a:t>
            </a:r>
            <a:r>
              <a:rPr lang="en-US" dirty="0" err="1"/>
              <a:t>las</a:t>
            </a:r>
            <a:r>
              <a:rPr lang="en-US" dirty="0"/>
              <a:t> </a:t>
            </a:r>
            <a:r>
              <a:rPr lang="en-US" dirty="0" err="1"/>
              <a:t>mismas</a:t>
            </a:r>
            <a:r>
              <a:rPr lang="en-US" dirty="0"/>
              <a:t>, </a:t>
            </a:r>
            <a:r>
              <a:rPr lang="en-US" dirty="0" err="1"/>
              <a:t>implementa</a:t>
            </a:r>
            <a:r>
              <a:rPr lang="en-US" dirty="0"/>
              <a:t> </a:t>
            </a:r>
            <a:r>
              <a:rPr lang="en-US" dirty="0" err="1"/>
              <a:t>sistemas</a:t>
            </a:r>
            <a:r>
              <a:rPr lang="en-US" dirty="0"/>
              <a:t> de </a:t>
            </a:r>
            <a:r>
              <a:rPr lang="en-US" dirty="0" err="1"/>
              <a:t>seguridad</a:t>
            </a:r>
            <a:r>
              <a:rPr lang="en-US" dirty="0"/>
              <a:t> en la red, </a:t>
            </a:r>
            <a:r>
              <a:rPr lang="en-US" dirty="0" err="1"/>
              <a:t>establece</a:t>
            </a:r>
            <a:r>
              <a:rPr lang="en-US" dirty="0"/>
              <a:t> </a:t>
            </a:r>
            <a:r>
              <a:rPr lang="en-US" dirty="0" err="1"/>
              <a:t>póliticas</a:t>
            </a:r>
            <a:r>
              <a:rPr lang="en-US" dirty="0"/>
              <a:t> de </a:t>
            </a:r>
            <a:r>
              <a:rPr lang="en-US" dirty="0" err="1"/>
              <a:t>respaldo</a:t>
            </a:r>
            <a:r>
              <a:rPr lang="en-US" dirty="0"/>
              <a:t> de </a:t>
            </a:r>
            <a:r>
              <a:rPr lang="en-US" dirty="0" err="1"/>
              <a:t>información</a:t>
            </a:r>
            <a:r>
              <a:rPr lang="en-US" dirty="0"/>
              <a:t> y </a:t>
            </a:r>
            <a:r>
              <a:rPr lang="en-US" dirty="0" err="1"/>
              <a:t>redundancia</a:t>
            </a:r>
            <a:r>
              <a:rPr lang="en-US" dirty="0"/>
              <a:t>.</a:t>
            </a:r>
          </a:p>
        </p:txBody>
      </p:sp>
    </p:spTree>
    <p:extLst>
      <p:ext uri="{BB962C8B-B14F-4D97-AF65-F5344CB8AC3E}">
        <p14:creationId xmlns:p14="http://schemas.microsoft.com/office/powerpoint/2010/main" val="456854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067800" cy="6629400"/>
          </a:xfrm>
        </p:spPr>
        <p:txBody>
          <a:bodyPr/>
          <a:lstStyle/>
          <a:p>
            <a:r>
              <a:rPr lang="en-US" b="1" dirty="0" err="1"/>
              <a:t>Administrador</a:t>
            </a:r>
            <a:r>
              <a:rPr lang="en-US" b="1" dirty="0"/>
              <a:t> de bases de </a:t>
            </a:r>
            <a:r>
              <a:rPr lang="en-US" b="1" dirty="0" err="1"/>
              <a:t>datos</a:t>
            </a:r>
            <a:r>
              <a:rPr lang="es-MX" b="1" dirty="0"/>
              <a:t>:</a:t>
            </a:r>
            <a:endParaRPr lang="en-US" b="1" dirty="0"/>
          </a:p>
          <a:p>
            <a:pPr marL="0" indent="0">
              <a:buNone/>
            </a:pPr>
            <a:r>
              <a:rPr lang="en-US" dirty="0" err="1"/>
              <a:t>Establece</a:t>
            </a:r>
            <a:r>
              <a:rPr lang="en-US" dirty="0"/>
              <a:t>, </a:t>
            </a:r>
            <a:r>
              <a:rPr lang="en-US" dirty="0" err="1"/>
              <a:t>controla</a:t>
            </a:r>
            <a:r>
              <a:rPr lang="en-US" dirty="0"/>
              <a:t> </a:t>
            </a:r>
            <a:r>
              <a:rPr lang="en-US" dirty="0" err="1"/>
              <a:t>las</a:t>
            </a:r>
            <a:r>
              <a:rPr lang="en-US" dirty="0"/>
              <a:t> </a:t>
            </a:r>
            <a:r>
              <a:rPr lang="en-US" dirty="0" err="1"/>
              <a:t>definiciones</a:t>
            </a:r>
            <a:r>
              <a:rPr lang="en-US" dirty="0"/>
              <a:t> y </a:t>
            </a:r>
            <a:r>
              <a:rPr lang="en-US" dirty="0" err="1"/>
              <a:t>estándares</a:t>
            </a:r>
            <a:r>
              <a:rPr lang="en-US" dirty="0"/>
              <a:t> de </a:t>
            </a:r>
            <a:r>
              <a:rPr lang="en-US" dirty="0" err="1"/>
              <a:t>datos</a:t>
            </a:r>
            <a:r>
              <a:rPr lang="en-US" dirty="0"/>
              <a:t>, </a:t>
            </a:r>
            <a:r>
              <a:rPr lang="en-US" dirty="0" err="1"/>
              <a:t>coordina</a:t>
            </a:r>
            <a:r>
              <a:rPr lang="en-US" dirty="0"/>
              <a:t> la </a:t>
            </a:r>
            <a:r>
              <a:rPr lang="en-US" dirty="0" err="1"/>
              <a:t>recopilación</a:t>
            </a:r>
            <a:r>
              <a:rPr lang="en-US" dirty="0"/>
              <a:t> de los </a:t>
            </a:r>
            <a:r>
              <a:rPr lang="en-US" dirty="0" err="1"/>
              <a:t>datos</a:t>
            </a:r>
            <a:r>
              <a:rPr lang="en-US" dirty="0"/>
              <a:t> y </a:t>
            </a:r>
            <a:r>
              <a:rPr lang="en-US" dirty="0" err="1"/>
              <a:t>las</a:t>
            </a:r>
            <a:r>
              <a:rPr lang="en-US" dirty="0"/>
              <a:t> </a:t>
            </a:r>
            <a:r>
              <a:rPr lang="en-US" dirty="0" err="1"/>
              <a:t>necesidades</a:t>
            </a:r>
            <a:r>
              <a:rPr lang="en-US" dirty="0"/>
              <a:t> de </a:t>
            </a:r>
            <a:r>
              <a:rPr lang="en-US" dirty="0" err="1"/>
              <a:t>almacenamiento</a:t>
            </a:r>
            <a:r>
              <a:rPr lang="en-US" dirty="0"/>
              <a:t> de los </a:t>
            </a:r>
            <a:r>
              <a:rPr lang="en-US" dirty="0" err="1"/>
              <a:t>mismos</a:t>
            </a:r>
            <a:r>
              <a:rPr lang="en-US" dirty="0"/>
              <a:t>, </a:t>
            </a:r>
            <a:r>
              <a:rPr lang="en-US" dirty="0" err="1"/>
              <a:t>implementa</a:t>
            </a:r>
            <a:r>
              <a:rPr lang="en-US" dirty="0"/>
              <a:t> </a:t>
            </a:r>
            <a:r>
              <a:rPr lang="en-US" dirty="0" err="1"/>
              <a:t>sistemas</a:t>
            </a:r>
            <a:r>
              <a:rPr lang="en-US" dirty="0"/>
              <a:t> de </a:t>
            </a:r>
            <a:r>
              <a:rPr lang="en-US" dirty="0" err="1"/>
              <a:t>seguridad</a:t>
            </a:r>
            <a:r>
              <a:rPr lang="en-US" dirty="0"/>
              <a:t> de la base de </a:t>
            </a:r>
            <a:r>
              <a:rPr lang="en-US" dirty="0" err="1"/>
              <a:t>datos</a:t>
            </a:r>
            <a:r>
              <a:rPr lang="en-US" dirty="0"/>
              <a:t> </a:t>
            </a:r>
            <a:r>
              <a:rPr lang="en-US" dirty="0" err="1"/>
              <a:t>como</a:t>
            </a:r>
            <a:r>
              <a:rPr lang="en-US" dirty="0"/>
              <a:t> </a:t>
            </a:r>
            <a:r>
              <a:rPr lang="en-US" dirty="0" err="1"/>
              <a:t>protección</a:t>
            </a:r>
            <a:r>
              <a:rPr lang="en-US" dirty="0"/>
              <a:t> contra el </a:t>
            </a:r>
            <a:r>
              <a:rPr lang="en-US" dirty="0" err="1"/>
              <a:t>uso</a:t>
            </a:r>
            <a:r>
              <a:rPr lang="en-US" dirty="0"/>
              <a:t> no </a:t>
            </a:r>
            <a:r>
              <a:rPr lang="en-US" dirty="0" err="1"/>
              <a:t>autirizado</a:t>
            </a:r>
            <a:r>
              <a:rPr lang="en-US" dirty="0"/>
              <a:t>.</a:t>
            </a:r>
          </a:p>
        </p:txBody>
      </p:sp>
    </p:spTree>
    <p:extLst>
      <p:ext uri="{BB962C8B-B14F-4D97-AF65-F5344CB8AC3E}">
        <p14:creationId xmlns:p14="http://schemas.microsoft.com/office/powerpoint/2010/main" val="2037694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2362200"/>
            <a:ext cx="8229600" cy="1981200"/>
          </a:xfrm>
        </p:spPr>
        <p:txBody>
          <a:bodyPr>
            <a:normAutofit fontScale="90000"/>
          </a:bodyPr>
          <a:lstStyle/>
          <a:p>
            <a:r>
              <a:rPr lang="en-US" b="1" dirty="0"/>
              <a:t>UBICACIÓN DEL ÁREA DEL CENTRO DE CÓMPUTO DENTRO DE LAS ORGANIZACIONES</a:t>
            </a:r>
          </a:p>
        </p:txBody>
      </p:sp>
    </p:spTree>
    <p:extLst>
      <p:ext uri="{BB962C8B-B14F-4D97-AF65-F5344CB8AC3E}">
        <p14:creationId xmlns:p14="http://schemas.microsoft.com/office/powerpoint/2010/main" val="3409305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3018"/>
            <a:ext cx="9144000" cy="7749382"/>
          </a:xfrm>
        </p:spPr>
        <p:txBody>
          <a:bodyPr/>
          <a:lstStyle/>
          <a:p>
            <a:pPr marL="0" indent="0">
              <a:buNone/>
            </a:pPr>
            <a:r>
              <a:rPr lang="en-US" dirty="0"/>
              <a:t>A) el </a:t>
            </a:r>
            <a:r>
              <a:rPr lang="en-US" dirty="0" err="1"/>
              <a:t>área</a:t>
            </a:r>
            <a:r>
              <a:rPr lang="en-US" dirty="0"/>
              <a:t> de </a:t>
            </a:r>
            <a:r>
              <a:rPr lang="en-US" dirty="0" err="1"/>
              <a:t>informática</a:t>
            </a:r>
            <a:r>
              <a:rPr lang="en-US" dirty="0"/>
              <a:t> </a:t>
            </a:r>
            <a:r>
              <a:rPr lang="en-US" dirty="0" err="1"/>
              <a:t>dependiente</a:t>
            </a:r>
            <a:r>
              <a:rPr lang="en-US" dirty="0"/>
              <a:t> del </a:t>
            </a:r>
            <a:r>
              <a:rPr lang="en-US" dirty="0" err="1"/>
              <a:t>departamento</a:t>
            </a:r>
            <a:r>
              <a:rPr lang="en-US" dirty="0"/>
              <a:t> de </a:t>
            </a:r>
            <a:r>
              <a:rPr lang="en-US" dirty="0" err="1"/>
              <a:t>finanzas</a:t>
            </a:r>
            <a:r>
              <a:rPr lang="en-US" dirty="0"/>
              <a:t>.</a:t>
            </a:r>
          </a:p>
        </p:txBody>
      </p:sp>
      <p:sp>
        <p:nvSpPr>
          <p:cNvPr id="5" name="4 Proceso"/>
          <p:cNvSpPr/>
          <p:nvPr/>
        </p:nvSpPr>
        <p:spPr>
          <a:xfrm>
            <a:off x="4419600" y="1492827"/>
            <a:ext cx="26670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Gerente</a:t>
            </a:r>
            <a:r>
              <a:rPr lang="en-US" dirty="0">
                <a:solidFill>
                  <a:prstClr val="white"/>
                </a:solidFill>
                <a:latin typeface="Century Gothic"/>
              </a:rPr>
              <a:t> general</a:t>
            </a:r>
          </a:p>
        </p:txBody>
      </p:sp>
      <p:sp>
        <p:nvSpPr>
          <p:cNvPr id="6" name="5 Proceso"/>
          <p:cNvSpPr/>
          <p:nvPr/>
        </p:nvSpPr>
        <p:spPr>
          <a:xfrm>
            <a:off x="2362200" y="2910979"/>
            <a:ext cx="1295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Finanzas</a:t>
            </a:r>
            <a:endParaRPr lang="en-US" dirty="0">
              <a:solidFill>
                <a:prstClr val="white"/>
              </a:solidFill>
              <a:latin typeface="Century Gothic"/>
            </a:endParaRPr>
          </a:p>
        </p:txBody>
      </p:sp>
      <p:sp>
        <p:nvSpPr>
          <p:cNvPr id="7" name="6 Proceso"/>
          <p:cNvSpPr/>
          <p:nvPr/>
        </p:nvSpPr>
        <p:spPr>
          <a:xfrm>
            <a:off x="4800600" y="2912503"/>
            <a:ext cx="2057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Mercadotecnia</a:t>
            </a:r>
            <a:endParaRPr lang="en-US" dirty="0">
              <a:solidFill>
                <a:prstClr val="white"/>
              </a:solidFill>
              <a:latin typeface="Century Gothic"/>
            </a:endParaRPr>
          </a:p>
        </p:txBody>
      </p:sp>
      <p:sp>
        <p:nvSpPr>
          <p:cNvPr id="9" name="8 Proceso"/>
          <p:cNvSpPr/>
          <p:nvPr/>
        </p:nvSpPr>
        <p:spPr>
          <a:xfrm>
            <a:off x="7543801" y="2895600"/>
            <a:ext cx="1683327"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Producción</a:t>
            </a:r>
            <a:endParaRPr lang="en-US" dirty="0">
              <a:solidFill>
                <a:prstClr val="white"/>
              </a:solidFill>
              <a:latin typeface="Century Gothic"/>
            </a:endParaRPr>
          </a:p>
        </p:txBody>
      </p:sp>
      <p:sp>
        <p:nvSpPr>
          <p:cNvPr id="10" name="9 Proceso"/>
          <p:cNvSpPr/>
          <p:nvPr/>
        </p:nvSpPr>
        <p:spPr>
          <a:xfrm>
            <a:off x="2286000" y="5486400"/>
            <a:ext cx="15240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Informática</a:t>
            </a:r>
            <a:endParaRPr lang="en-US" dirty="0">
              <a:solidFill>
                <a:prstClr val="white"/>
              </a:solidFill>
              <a:latin typeface="Century Gothic"/>
            </a:endParaRPr>
          </a:p>
        </p:txBody>
      </p:sp>
      <p:cxnSp>
        <p:nvCxnSpPr>
          <p:cNvPr id="16" name="15 Conector recto"/>
          <p:cNvCxnSpPr/>
          <p:nvPr/>
        </p:nvCxnSpPr>
        <p:spPr>
          <a:xfrm flipV="1">
            <a:off x="5753100" y="2493818"/>
            <a:ext cx="2684318" cy="20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a:off x="3009900" y="2514600"/>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25 Conector recto"/>
          <p:cNvCxnSpPr>
            <a:endCxn id="6" idx="0"/>
          </p:cNvCxnSpPr>
          <p:nvPr/>
        </p:nvCxnSpPr>
        <p:spPr>
          <a:xfrm>
            <a:off x="3009900" y="2514601"/>
            <a:ext cx="0" cy="396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a:off x="8437418" y="2504209"/>
            <a:ext cx="0" cy="408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a:off x="3009900" y="3525152"/>
            <a:ext cx="0" cy="1961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39 Conector recto"/>
          <p:cNvCxnSpPr/>
          <p:nvPr/>
        </p:nvCxnSpPr>
        <p:spPr>
          <a:xfrm flipV="1">
            <a:off x="5753100" y="1981201"/>
            <a:ext cx="0" cy="5230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98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629400"/>
          </a:xfrm>
        </p:spPr>
        <p:txBody>
          <a:bodyPr>
            <a:normAutofit lnSpcReduction="10000"/>
          </a:bodyPr>
          <a:lstStyle/>
          <a:p>
            <a:pPr marL="0" indent="0">
              <a:buNone/>
            </a:pPr>
            <a:r>
              <a:rPr lang="en-US" b="1" dirty="0" err="1"/>
              <a:t>Ventaja</a:t>
            </a:r>
            <a:r>
              <a:rPr lang="es-MX" b="1" dirty="0"/>
              <a:t>:</a:t>
            </a:r>
          </a:p>
          <a:p>
            <a:r>
              <a:rPr lang="en-US" dirty="0"/>
              <a:t>Solo </a:t>
            </a:r>
            <a:r>
              <a:rPr lang="en-US" dirty="0" err="1"/>
              <a:t>es</a:t>
            </a:r>
            <a:r>
              <a:rPr lang="en-US" dirty="0"/>
              <a:t> </a:t>
            </a:r>
            <a:r>
              <a:rPr lang="en-US" dirty="0" err="1"/>
              <a:t>adecuada</a:t>
            </a:r>
            <a:r>
              <a:rPr lang="en-US" dirty="0"/>
              <a:t> </a:t>
            </a:r>
            <a:r>
              <a:rPr lang="en-US" dirty="0" err="1"/>
              <a:t>cuand</a:t>
            </a:r>
            <a:r>
              <a:rPr lang="en-US" dirty="0"/>
              <a:t> el </a:t>
            </a:r>
            <a:r>
              <a:rPr lang="en-US" dirty="0" err="1"/>
              <a:t>departamento</a:t>
            </a:r>
            <a:r>
              <a:rPr lang="en-US" dirty="0"/>
              <a:t> de </a:t>
            </a:r>
            <a:r>
              <a:rPr lang="en-US" dirty="0" err="1"/>
              <a:t>finanzas</a:t>
            </a:r>
            <a:r>
              <a:rPr lang="en-US" dirty="0"/>
              <a:t> </a:t>
            </a:r>
            <a:r>
              <a:rPr lang="en-US" dirty="0" err="1"/>
              <a:t>requiere</a:t>
            </a:r>
            <a:r>
              <a:rPr lang="en-US" dirty="0"/>
              <a:t> la mayor parte del </a:t>
            </a:r>
            <a:r>
              <a:rPr lang="en-US" dirty="0" err="1"/>
              <a:t>tiempo</a:t>
            </a:r>
            <a:r>
              <a:rPr lang="en-US" dirty="0"/>
              <a:t>.</a:t>
            </a:r>
          </a:p>
          <a:p>
            <a:pPr marL="0" indent="0">
              <a:buNone/>
            </a:pPr>
            <a:r>
              <a:rPr lang="en-US" b="1" dirty="0" err="1"/>
              <a:t>Desventaja</a:t>
            </a:r>
            <a:r>
              <a:rPr lang="es-MX" b="1" dirty="0"/>
              <a:t>:</a:t>
            </a:r>
          </a:p>
          <a:p>
            <a:r>
              <a:rPr lang="es-MX" dirty="0"/>
              <a:t>Tal ubicación tiende a establecer prioridades y a dar preferencia al </a:t>
            </a:r>
            <a:r>
              <a:rPr lang="es-MX" dirty="0" err="1"/>
              <a:t>dept</a:t>
            </a:r>
            <a:r>
              <a:rPr lang="es-MX" dirty="0"/>
              <a:t>. De finanzas, afectando a los demás </a:t>
            </a:r>
            <a:r>
              <a:rPr lang="es-MX" dirty="0" err="1"/>
              <a:t>dept</a:t>
            </a:r>
            <a:r>
              <a:rPr lang="es-MX" dirty="0"/>
              <a:t>. restantes.</a:t>
            </a:r>
          </a:p>
          <a:p>
            <a:r>
              <a:rPr lang="es-MX" dirty="0"/>
              <a:t> La baja jerarquía es responsable del </a:t>
            </a:r>
            <a:r>
              <a:rPr lang="es-MX" dirty="0" err="1"/>
              <a:t>dept</a:t>
            </a:r>
            <a:r>
              <a:rPr lang="es-MX" dirty="0"/>
              <a:t>. de </a:t>
            </a:r>
            <a:r>
              <a:rPr lang="es-MX" dirty="0" err="1"/>
              <a:t>informatíca</a:t>
            </a:r>
            <a:r>
              <a:rPr lang="es-MX" dirty="0"/>
              <a:t>, tiende a dificultar una visión integral de la organización y a reducir la posibilidad de que dicho responsable tenga la influencia necesaria para llevar adelante un programa de importancia.</a:t>
            </a:r>
            <a:endParaRPr lang="en-US" dirty="0"/>
          </a:p>
        </p:txBody>
      </p:sp>
    </p:spTree>
    <p:extLst>
      <p:ext uri="{BB962C8B-B14F-4D97-AF65-F5344CB8AC3E}">
        <p14:creationId xmlns:p14="http://schemas.microsoft.com/office/powerpoint/2010/main" val="4274705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152400"/>
            <a:ext cx="9144000" cy="6705600"/>
          </a:xfrm>
        </p:spPr>
        <p:txBody>
          <a:bodyPr/>
          <a:lstStyle/>
          <a:p>
            <a:pPr marL="0" indent="0">
              <a:buNone/>
            </a:pPr>
            <a:r>
              <a:rPr lang="en-US" dirty="0"/>
              <a:t>B) El </a:t>
            </a:r>
            <a:r>
              <a:rPr lang="en-US" dirty="0" err="1"/>
              <a:t>área</a:t>
            </a:r>
            <a:r>
              <a:rPr lang="en-US" dirty="0"/>
              <a:t> de </a:t>
            </a:r>
            <a:r>
              <a:rPr lang="en-US" dirty="0" err="1"/>
              <a:t>informática</a:t>
            </a:r>
            <a:r>
              <a:rPr lang="en-US" dirty="0"/>
              <a:t> </a:t>
            </a:r>
            <a:r>
              <a:rPr lang="en-US" dirty="0" err="1"/>
              <a:t>como</a:t>
            </a:r>
            <a:r>
              <a:rPr lang="en-US" dirty="0"/>
              <a:t> </a:t>
            </a:r>
            <a:r>
              <a:rPr lang="en-US" dirty="0" err="1"/>
              <a:t>departamento</a:t>
            </a:r>
            <a:r>
              <a:rPr lang="en-US" dirty="0"/>
              <a:t> de </a:t>
            </a:r>
            <a:r>
              <a:rPr lang="en-US" dirty="0" err="1"/>
              <a:t>servicio</a:t>
            </a:r>
            <a:r>
              <a:rPr lang="en-US" dirty="0"/>
              <a:t>.</a:t>
            </a:r>
          </a:p>
        </p:txBody>
      </p:sp>
      <p:sp>
        <p:nvSpPr>
          <p:cNvPr id="4" name="3 Proceso"/>
          <p:cNvSpPr/>
          <p:nvPr/>
        </p:nvSpPr>
        <p:spPr>
          <a:xfrm>
            <a:off x="4648200" y="2362200"/>
            <a:ext cx="2438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Gerente</a:t>
            </a:r>
            <a:r>
              <a:rPr lang="en-US" dirty="0">
                <a:solidFill>
                  <a:prstClr val="white"/>
                </a:solidFill>
                <a:latin typeface="Century Gothic"/>
              </a:rPr>
              <a:t> general</a:t>
            </a:r>
          </a:p>
        </p:txBody>
      </p:sp>
      <p:sp>
        <p:nvSpPr>
          <p:cNvPr id="6" name="5 Proceso"/>
          <p:cNvSpPr/>
          <p:nvPr/>
        </p:nvSpPr>
        <p:spPr>
          <a:xfrm>
            <a:off x="4724401" y="4080856"/>
            <a:ext cx="2286001"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Mercadotecnia</a:t>
            </a:r>
            <a:endParaRPr lang="en-US" dirty="0">
              <a:solidFill>
                <a:prstClr val="white"/>
              </a:solidFill>
              <a:latin typeface="Century Gothic"/>
            </a:endParaRPr>
          </a:p>
        </p:txBody>
      </p:sp>
      <p:sp>
        <p:nvSpPr>
          <p:cNvPr id="7" name="6 Proceso"/>
          <p:cNvSpPr/>
          <p:nvPr/>
        </p:nvSpPr>
        <p:spPr>
          <a:xfrm>
            <a:off x="7883236" y="4080856"/>
            <a:ext cx="1662545"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Producción</a:t>
            </a:r>
            <a:endParaRPr lang="en-US" dirty="0">
              <a:solidFill>
                <a:prstClr val="white"/>
              </a:solidFill>
              <a:latin typeface="Century Gothic"/>
            </a:endParaRPr>
          </a:p>
        </p:txBody>
      </p:sp>
      <p:sp>
        <p:nvSpPr>
          <p:cNvPr id="8" name="7 Proceso"/>
          <p:cNvSpPr/>
          <p:nvPr/>
        </p:nvSpPr>
        <p:spPr>
          <a:xfrm>
            <a:off x="2362200" y="4119372"/>
            <a:ext cx="15240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Finanzas</a:t>
            </a:r>
            <a:endParaRPr lang="en-US" dirty="0">
              <a:solidFill>
                <a:prstClr val="white"/>
              </a:solidFill>
              <a:latin typeface="Century Gothic"/>
            </a:endParaRPr>
          </a:p>
        </p:txBody>
      </p:sp>
      <p:sp>
        <p:nvSpPr>
          <p:cNvPr id="9" name="8 Proceso"/>
          <p:cNvSpPr/>
          <p:nvPr/>
        </p:nvSpPr>
        <p:spPr>
          <a:xfrm>
            <a:off x="4953000" y="6096000"/>
            <a:ext cx="1690256"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Informática</a:t>
            </a:r>
            <a:endParaRPr lang="en-US" dirty="0">
              <a:solidFill>
                <a:prstClr val="white"/>
              </a:solidFill>
              <a:latin typeface="Century Gothic"/>
            </a:endParaRPr>
          </a:p>
        </p:txBody>
      </p:sp>
      <p:cxnSp>
        <p:nvCxnSpPr>
          <p:cNvPr id="11" name="10 Conector recto"/>
          <p:cNvCxnSpPr>
            <a:stCxn id="4" idx="2"/>
            <a:endCxn id="6" idx="0"/>
          </p:cNvCxnSpPr>
          <p:nvPr/>
        </p:nvCxnSpPr>
        <p:spPr>
          <a:xfrm>
            <a:off x="5867401" y="2974848"/>
            <a:ext cx="1" cy="1106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a:stCxn id="6" idx="2"/>
            <a:endCxn id="9" idx="0"/>
          </p:cNvCxnSpPr>
          <p:nvPr/>
        </p:nvCxnSpPr>
        <p:spPr>
          <a:xfrm flipH="1">
            <a:off x="5798129" y="4693504"/>
            <a:ext cx="69273" cy="1402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14 Conector recto"/>
          <p:cNvCxnSpPr>
            <a:stCxn id="7" idx="2"/>
          </p:cNvCxnSpPr>
          <p:nvPr/>
        </p:nvCxnSpPr>
        <p:spPr>
          <a:xfrm flipH="1">
            <a:off x="8714508" y="4693504"/>
            <a:ext cx="1" cy="1708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19 Conector recto"/>
          <p:cNvCxnSpPr>
            <a:endCxn id="9" idx="3"/>
          </p:cNvCxnSpPr>
          <p:nvPr/>
        </p:nvCxnSpPr>
        <p:spPr>
          <a:xfrm flipH="1">
            <a:off x="6643257" y="6402324"/>
            <a:ext cx="1932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21 Conector recto"/>
          <p:cNvCxnSpPr>
            <a:stCxn id="8" idx="2"/>
          </p:cNvCxnSpPr>
          <p:nvPr/>
        </p:nvCxnSpPr>
        <p:spPr>
          <a:xfrm>
            <a:off x="3124200" y="4732020"/>
            <a:ext cx="0" cy="1670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24 Conector recto"/>
          <p:cNvCxnSpPr>
            <a:stCxn id="9" idx="1"/>
          </p:cNvCxnSpPr>
          <p:nvPr/>
        </p:nvCxnSpPr>
        <p:spPr>
          <a:xfrm flipH="1">
            <a:off x="2985656" y="6402324"/>
            <a:ext cx="19673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flipH="1">
            <a:off x="3124200" y="3733800"/>
            <a:ext cx="28124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32 Conector recto"/>
          <p:cNvCxnSpPr>
            <a:endCxn id="8" idx="0"/>
          </p:cNvCxnSpPr>
          <p:nvPr/>
        </p:nvCxnSpPr>
        <p:spPr>
          <a:xfrm>
            <a:off x="3124200" y="3733800"/>
            <a:ext cx="0" cy="385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35 Conector recto"/>
          <p:cNvCxnSpPr/>
          <p:nvPr/>
        </p:nvCxnSpPr>
        <p:spPr>
          <a:xfrm>
            <a:off x="5936672" y="3733800"/>
            <a:ext cx="27778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38 Conector recto"/>
          <p:cNvCxnSpPr>
            <a:endCxn id="7" idx="0"/>
          </p:cNvCxnSpPr>
          <p:nvPr/>
        </p:nvCxnSpPr>
        <p:spPr>
          <a:xfrm>
            <a:off x="8714508" y="3733800"/>
            <a:ext cx="0" cy="3470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90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553200"/>
          </a:xfrm>
        </p:spPr>
        <p:txBody>
          <a:bodyPr>
            <a:normAutofit fontScale="92500" lnSpcReduction="20000"/>
          </a:bodyPr>
          <a:lstStyle/>
          <a:p>
            <a:pPr marL="0" indent="0">
              <a:buNone/>
            </a:pPr>
            <a:r>
              <a:rPr lang="en-US" b="1" dirty="0" err="1"/>
              <a:t>Ventajas</a:t>
            </a:r>
            <a:r>
              <a:rPr lang="es-MX" b="1" dirty="0"/>
              <a:t>:</a:t>
            </a:r>
          </a:p>
          <a:p>
            <a:r>
              <a:rPr lang="es-MX" dirty="0"/>
              <a:t> Se obtiene un aprovechamiento más racional del equipo y otros recursos.</a:t>
            </a:r>
          </a:p>
          <a:p>
            <a:r>
              <a:rPr lang="es-MX" dirty="0"/>
              <a:t> Se </a:t>
            </a:r>
            <a:r>
              <a:rPr lang="es-MX" dirty="0" err="1"/>
              <a:t>iliminan</a:t>
            </a:r>
            <a:r>
              <a:rPr lang="es-MX" dirty="0"/>
              <a:t> algunos de los inconvenientes del inciso anterior.</a:t>
            </a:r>
          </a:p>
          <a:p>
            <a:r>
              <a:rPr lang="es-MX" dirty="0"/>
              <a:t> Existe la posibilidad de que la función informática se realice con autonomía y con criterios equilibrados en la atención de las necesidades de la organización. </a:t>
            </a:r>
          </a:p>
          <a:p>
            <a:pPr marL="0" indent="0">
              <a:buNone/>
            </a:pPr>
            <a:r>
              <a:rPr lang="es-MX" b="1" dirty="0"/>
              <a:t>Desventajas:</a:t>
            </a:r>
          </a:p>
          <a:p>
            <a:pPr marL="0" indent="0">
              <a:buNone/>
            </a:pPr>
            <a:r>
              <a:rPr lang="es-MX" dirty="0"/>
              <a:t>El responsable del </a:t>
            </a:r>
            <a:r>
              <a:rPr lang="es-MX" dirty="0" err="1"/>
              <a:t>dept</a:t>
            </a:r>
            <a:r>
              <a:rPr lang="es-MX" dirty="0"/>
              <a:t>. de informática, generalmente no cuenta con el poder necesario para enfrentar problemas de integración de los </a:t>
            </a:r>
            <a:r>
              <a:rPr lang="es-MX" dirty="0" err="1"/>
              <a:t>sistemas.Es</a:t>
            </a:r>
            <a:r>
              <a:rPr lang="es-MX" dirty="0"/>
              <a:t> un </a:t>
            </a:r>
            <a:r>
              <a:rPr lang="es-MX" dirty="0" err="1"/>
              <a:t>dept</a:t>
            </a:r>
            <a:r>
              <a:rPr lang="es-MX" dirty="0"/>
              <a:t>. independiente de los demás, </a:t>
            </a:r>
            <a:r>
              <a:rPr lang="es-MX" dirty="0" err="1"/>
              <a:t>obteniendose</a:t>
            </a:r>
            <a:r>
              <a:rPr lang="es-MX" dirty="0"/>
              <a:t> un grado de integración muy restringido.</a:t>
            </a:r>
            <a:endParaRPr lang="en-US" dirty="0"/>
          </a:p>
        </p:txBody>
      </p:sp>
    </p:spTree>
    <p:extLst>
      <p:ext uri="{BB962C8B-B14F-4D97-AF65-F5344CB8AC3E}">
        <p14:creationId xmlns:p14="http://schemas.microsoft.com/office/powerpoint/2010/main" val="5671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44782" y="228600"/>
            <a:ext cx="9123218" cy="6553200"/>
          </a:xfrm>
        </p:spPr>
        <p:txBody>
          <a:bodyPr/>
          <a:lstStyle/>
          <a:p>
            <a:pPr marL="0" indent="0">
              <a:buNone/>
            </a:pPr>
            <a:r>
              <a:rPr lang="en-US" dirty="0"/>
              <a:t>C) El </a:t>
            </a:r>
            <a:r>
              <a:rPr lang="en-US" dirty="0" err="1"/>
              <a:t>área</a:t>
            </a:r>
            <a:r>
              <a:rPr lang="en-US" dirty="0"/>
              <a:t> de </a:t>
            </a:r>
            <a:r>
              <a:rPr lang="en-US" dirty="0" err="1"/>
              <a:t>informática</a:t>
            </a:r>
            <a:r>
              <a:rPr lang="en-US" dirty="0"/>
              <a:t> </a:t>
            </a:r>
            <a:r>
              <a:rPr lang="en-US" dirty="0" err="1"/>
              <a:t>como</a:t>
            </a:r>
            <a:r>
              <a:rPr lang="en-US" dirty="0"/>
              <a:t> un </a:t>
            </a:r>
            <a:r>
              <a:rPr lang="en-US" dirty="0" err="1"/>
              <a:t>departamento</a:t>
            </a:r>
            <a:r>
              <a:rPr lang="en-US" dirty="0"/>
              <a:t> </a:t>
            </a:r>
            <a:r>
              <a:rPr lang="en-US" dirty="0" err="1"/>
              <a:t>independiente</a:t>
            </a:r>
            <a:r>
              <a:rPr lang="en-US" dirty="0"/>
              <a:t>.</a:t>
            </a:r>
          </a:p>
        </p:txBody>
      </p:sp>
      <p:sp>
        <p:nvSpPr>
          <p:cNvPr id="4" name="3 Proceso"/>
          <p:cNvSpPr/>
          <p:nvPr/>
        </p:nvSpPr>
        <p:spPr>
          <a:xfrm>
            <a:off x="5181600" y="2048949"/>
            <a:ext cx="1840708"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Gerente</a:t>
            </a:r>
            <a:r>
              <a:rPr lang="en-US" dirty="0">
                <a:solidFill>
                  <a:prstClr val="white"/>
                </a:solidFill>
                <a:latin typeface="Century Gothic"/>
              </a:rPr>
              <a:t> general</a:t>
            </a:r>
          </a:p>
        </p:txBody>
      </p:sp>
      <p:sp>
        <p:nvSpPr>
          <p:cNvPr id="5" name="4 Proceso"/>
          <p:cNvSpPr/>
          <p:nvPr/>
        </p:nvSpPr>
        <p:spPr>
          <a:xfrm>
            <a:off x="3733800" y="3592899"/>
            <a:ext cx="207645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Mercadotecnia</a:t>
            </a:r>
            <a:endParaRPr lang="en-US" dirty="0">
              <a:solidFill>
                <a:prstClr val="white"/>
              </a:solidFill>
              <a:latin typeface="Century Gothic"/>
            </a:endParaRPr>
          </a:p>
        </p:txBody>
      </p:sp>
      <p:sp>
        <p:nvSpPr>
          <p:cNvPr id="6" name="5 Proceso"/>
          <p:cNvSpPr/>
          <p:nvPr/>
        </p:nvSpPr>
        <p:spPr>
          <a:xfrm>
            <a:off x="6400800" y="3592899"/>
            <a:ext cx="1676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Producción</a:t>
            </a:r>
            <a:endParaRPr lang="en-US" dirty="0">
              <a:solidFill>
                <a:prstClr val="white"/>
              </a:solidFill>
              <a:latin typeface="Century Gothic"/>
            </a:endParaRPr>
          </a:p>
        </p:txBody>
      </p:sp>
      <p:sp>
        <p:nvSpPr>
          <p:cNvPr id="7" name="6 Proceso"/>
          <p:cNvSpPr/>
          <p:nvPr/>
        </p:nvSpPr>
        <p:spPr>
          <a:xfrm>
            <a:off x="1524000" y="3592899"/>
            <a:ext cx="17526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Finanzas</a:t>
            </a:r>
            <a:endParaRPr lang="en-US" dirty="0">
              <a:solidFill>
                <a:prstClr val="white"/>
              </a:solidFill>
              <a:latin typeface="Century Gothic"/>
            </a:endParaRPr>
          </a:p>
        </p:txBody>
      </p:sp>
      <p:sp>
        <p:nvSpPr>
          <p:cNvPr id="8" name="7 Proceso"/>
          <p:cNvSpPr/>
          <p:nvPr/>
        </p:nvSpPr>
        <p:spPr>
          <a:xfrm>
            <a:off x="8610600" y="3592899"/>
            <a:ext cx="18288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Informática</a:t>
            </a:r>
            <a:endParaRPr lang="en-US" dirty="0">
              <a:solidFill>
                <a:prstClr val="white"/>
              </a:solidFill>
              <a:latin typeface="Century Gothic"/>
            </a:endParaRPr>
          </a:p>
        </p:txBody>
      </p:sp>
      <p:cxnSp>
        <p:nvCxnSpPr>
          <p:cNvPr id="10" name="9 Conector recto"/>
          <p:cNvCxnSpPr>
            <a:stCxn id="7" idx="3"/>
            <a:endCxn id="5" idx="1"/>
          </p:cNvCxnSpPr>
          <p:nvPr/>
        </p:nvCxnSpPr>
        <p:spPr>
          <a:xfrm>
            <a:off x="3276600" y="3899223"/>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a:stCxn id="5" idx="3"/>
          </p:cNvCxnSpPr>
          <p:nvPr/>
        </p:nvCxnSpPr>
        <p:spPr>
          <a:xfrm>
            <a:off x="5810250" y="3899223"/>
            <a:ext cx="5905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p:cNvCxnSpPr>
            <a:stCxn id="6" idx="3"/>
          </p:cNvCxnSpPr>
          <p:nvPr/>
        </p:nvCxnSpPr>
        <p:spPr>
          <a:xfrm>
            <a:off x="8077200" y="3899223"/>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15 Conector recto"/>
          <p:cNvCxnSpPr>
            <a:stCxn id="7" idx="0"/>
          </p:cNvCxnSpPr>
          <p:nvPr/>
        </p:nvCxnSpPr>
        <p:spPr>
          <a:xfrm flipV="1">
            <a:off x="2400300" y="3124201"/>
            <a:ext cx="0" cy="468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2400300" y="3124200"/>
            <a:ext cx="7124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20 Conector recto"/>
          <p:cNvCxnSpPr>
            <a:endCxn id="8" idx="0"/>
          </p:cNvCxnSpPr>
          <p:nvPr/>
        </p:nvCxnSpPr>
        <p:spPr>
          <a:xfrm>
            <a:off x="9525000" y="3124201"/>
            <a:ext cx="0" cy="468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22 Conector recto"/>
          <p:cNvCxnSpPr>
            <a:stCxn id="6" idx="0"/>
          </p:cNvCxnSpPr>
          <p:nvPr/>
        </p:nvCxnSpPr>
        <p:spPr>
          <a:xfrm flipV="1">
            <a:off x="7239000" y="3124201"/>
            <a:ext cx="0" cy="468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24 Conector recto"/>
          <p:cNvCxnSpPr>
            <a:stCxn id="5" idx="0"/>
          </p:cNvCxnSpPr>
          <p:nvPr/>
        </p:nvCxnSpPr>
        <p:spPr>
          <a:xfrm flipV="1">
            <a:off x="4772025" y="3124201"/>
            <a:ext cx="0" cy="468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26 Conector recto"/>
          <p:cNvCxnSpPr>
            <a:endCxn id="4" idx="2"/>
          </p:cNvCxnSpPr>
          <p:nvPr/>
        </p:nvCxnSpPr>
        <p:spPr>
          <a:xfrm flipH="1" flipV="1">
            <a:off x="6101955" y="2661598"/>
            <a:ext cx="4437" cy="46260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878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600200" y="228600"/>
            <a:ext cx="9067800" cy="6629400"/>
          </a:xfrm>
        </p:spPr>
        <p:txBody>
          <a:bodyPr>
            <a:normAutofit fontScale="92500" lnSpcReduction="20000"/>
          </a:bodyPr>
          <a:lstStyle/>
          <a:p>
            <a:pPr marL="0" indent="0">
              <a:buNone/>
            </a:pPr>
            <a:r>
              <a:rPr lang="en-US" b="1" dirty="0" err="1"/>
              <a:t>Ventajas</a:t>
            </a:r>
            <a:r>
              <a:rPr lang="es-MX" b="1" dirty="0"/>
              <a:t>:</a:t>
            </a:r>
          </a:p>
          <a:p>
            <a:r>
              <a:rPr lang="es-MX" dirty="0"/>
              <a:t>Esta solución se recomienda por la </a:t>
            </a:r>
            <a:r>
              <a:rPr lang="es-MX" dirty="0" err="1"/>
              <a:t>mayoria</a:t>
            </a:r>
            <a:r>
              <a:rPr lang="es-MX" dirty="0"/>
              <a:t> de los autores para obtener los beneficios </a:t>
            </a:r>
            <a:r>
              <a:rPr lang="es-MX" dirty="0" err="1"/>
              <a:t>maximos</a:t>
            </a:r>
            <a:r>
              <a:rPr lang="es-MX" dirty="0"/>
              <a:t> de un sistema de cómputo,(Empresas medianas y grandes), la información y el poder necesario para dar coherencia al S.I. a nivel institucional.</a:t>
            </a:r>
          </a:p>
          <a:p>
            <a:r>
              <a:rPr lang="es-MX" dirty="0"/>
              <a:t> Se obtiene un aprovechamiento más racional del equipo y otros recursos.</a:t>
            </a:r>
          </a:p>
          <a:p>
            <a:r>
              <a:rPr lang="es-MX" dirty="0"/>
              <a:t> Si se piensa en un sistema distribuido, es la única que permite tener la posición las perspectivas.</a:t>
            </a:r>
          </a:p>
          <a:p>
            <a:r>
              <a:rPr lang="es-MX" dirty="0"/>
              <a:t> Existe la posibilidad de que la función informática se realice con autonomía y con criterios equilibrados en la atención de las necesidades de la organización.</a:t>
            </a:r>
          </a:p>
          <a:p>
            <a:r>
              <a:rPr lang="es-MX" dirty="0"/>
              <a:t> Se eliminan algunos inconvenientes del inciso anterior.</a:t>
            </a:r>
          </a:p>
          <a:p>
            <a:pPr marL="0" indent="0">
              <a:buNone/>
            </a:pPr>
            <a:r>
              <a:rPr lang="es-MX" dirty="0"/>
              <a:t> </a:t>
            </a:r>
          </a:p>
        </p:txBody>
      </p:sp>
    </p:spTree>
    <p:extLst>
      <p:ext uri="{BB962C8B-B14F-4D97-AF65-F5344CB8AC3E}">
        <p14:creationId xmlns:p14="http://schemas.microsoft.com/office/powerpoint/2010/main" val="3842147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381000"/>
            <a:ext cx="9144000" cy="6477000"/>
          </a:xfrm>
        </p:spPr>
        <p:txBody>
          <a:bodyPr/>
          <a:lstStyle/>
          <a:p>
            <a:pPr marL="0" indent="0">
              <a:buNone/>
            </a:pPr>
            <a:r>
              <a:rPr lang="en-US" b="1" dirty="0" err="1"/>
              <a:t>Desventajas</a:t>
            </a:r>
            <a:r>
              <a:rPr lang="es-MX" b="1" dirty="0"/>
              <a:t>:</a:t>
            </a:r>
          </a:p>
          <a:p>
            <a:pPr marL="0" indent="0">
              <a:buNone/>
            </a:pPr>
            <a:r>
              <a:rPr lang="es-MX" dirty="0"/>
              <a:t>El responsable del </a:t>
            </a:r>
            <a:r>
              <a:rPr lang="es-MX" dirty="0" err="1"/>
              <a:t>dept</a:t>
            </a:r>
            <a:r>
              <a:rPr lang="es-MX" dirty="0"/>
              <a:t>. de </a:t>
            </a:r>
            <a:r>
              <a:rPr lang="es-MX" dirty="0" err="1"/>
              <a:t>Inform</a:t>
            </a:r>
            <a:r>
              <a:rPr lang="en-US" dirty="0"/>
              <a:t>á</a:t>
            </a:r>
            <a:r>
              <a:rPr lang="es-MX" dirty="0"/>
              <a:t>tica, generalmente no cuenta con el poder necesario para enfrentar problemas de integración de los sistemas. Se trata de un </a:t>
            </a:r>
            <a:r>
              <a:rPr lang="es-MX" dirty="0" err="1"/>
              <a:t>dept</a:t>
            </a:r>
            <a:r>
              <a:rPr lang="es-MX" dirty="0"/>
              <a:t>. independiente de los demás, obteniéndose un grado de integración muy restringido.</a:t>
            </a:r>
            <a:endParaRPr lang="en-US" dirty="0"/>
          </a:p>
        </p:txBody>
      </p:sp>
    </p:spTree>
    <p:extLst>
      <p:ext uri="{BB962C8B-B14F-4D97-AF65-F5344CB8AC3E}">
        <p14:creationId xmlns:p14="http://schemas.microsoft.com/office/powerpoint/2010/main" val="2391121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 name="Content Placeholder 4"/>
          <p:cNvPicPr>
            <a:picLocks noChangeAspect="1"/>
          </p:cNvPicPr>
          <p:nvPr/>
        </p:nvPicPr>
        <p:blipFill rotWithShape="1">
          <a:blip r:embed="rId3">
            <a:alphaModFix/>
            <a:extLst>
              <a:ext uri="{28A0092B-C50C-407E-A947-70E740481C1C}">
                <a14:useLocalDpi xmlns:a14="http://schemas.microsoft.com/office/drawing/2010/main" val="0"/>
              </a:ext>
            </a:extLst>
          </a:blip>
          <a:srcRect t="2379" b="12690"/>
          <a:stretch/>
        </p:blipFill>
        <p:spPr>
          <a:xfrm>
            <a:off x="3611" y="10"/>
            <a:ext cx="12188389" cy="6857990"/>
          </a:xfrm>
          <a:prstGeom prst="rect">
            <a:avLst/>
          </a:prstGeom>
        </p:spPr>
      </p:pic>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9"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0"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1"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2"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1" name="Group 20"/>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4"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5"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6"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7"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8"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2" name="Group 2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0"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1"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2"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3" name="Group 22"/>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25"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26"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7"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28"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29"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C226B890-AABA-4901-835A-62505DD7BB84}"/>
              </a:ext>
            </a:extLst>
          </p:cNvPr>
          <p:cNvSpPr>
            <a:spLocks noGrp="1"/>
          </p:cNvSpPr>
          <p:nvPr>
            <p:ph type="title"/>
          </p:nvPr>
        </p:nvSpPr>
        <p:spPr>
          <a:xfrm>
            <a:off x="1143001" y="1007533"/>
            <a:ext cx="9905998" cy="1092200"/>
          </a:xfrm>
        </p:spPr>
        <p:txBody>
          <a:bodyPr>
            <a:normAutofit/>
          </a:bodyPr>
          <a:lstStyle/>
          <a:p>
            <a:pPr algn="ctr"/>
            <a:r>
              <a:rPr lang="es-DO" b="1" dirty="0">
                <a:latin typeface="Baskerville Old Face" panose="02020602080505020303" pitchFamily="18" charset="0"/>
              </a:rPr>
              <a:t>visión</a:t>
            </a:r>
            <a:endParaRPr lang="en-US" b="1" dirty="0">
              <a:latin typeface="Baskerville Old Face" panose="02020602080505020303" pitchFamily="18" charset="0"/>
            </a:endParaRPr>
          </a:p>
        </p:txBody>
      </p:sp>
      <p:sp>
        <p:nvSpPr>
          <p:cNvPr id="10" name="Content Placeholder 9"/>
          <p:cNvSpPr>
            <a:spLocks noGrp="1"/>
          </p:cNvSpPr>
          <p:nvPr>
            <p:ph idx="1"/>
          </p:nvPr>
        </p:nvSpPr>
        <p:spPr>
          <a:xfrm>
            <a:off x="933979" y="2099733"/>
            <a:ext cx="10295466" cy="3971661"/>
          </a:xfrm>
        </p:spPr>
        <p:txBody>
          <a:bodyPr anchor="ctr">
            <a:normAutofit fontScale="70000" lnSpcReduction="20000"/>
          </a:bodyPr>
          <a:lstStyle/>
          <a:p>
            <a:pPr marL="0" indent="0" algn="just">
              <a:buNone/>
            </a:pPr>
            <a:r>
              <a:rPr lang="es-DO" sz="3900" dirty="0">
                <a:latin typeface="Baskerville Old Face" panose="02020602080505020303" pitchFamily="18" charset="0"/>
              </a:rPr>
              <a:t>Estar atentos y dispuestos al cambio creciente que conlleva la tecnología informática, manteniendo para esto al equipo de cómputo lo más actualizado y funcional posible para mantener vigente a la institución, proporcionando para esto el servicio de mantenimiento preventivo y correctivo a todas las áreas de la institución para conservar en buenas condiciones de funcionamiento al equipo de cómputo.  </a:t>
            </a:r>
            <a:endParaRPr lang="en-US" sz="3900" dirty="0">
              <a:latin typeface="Baskerville Old Face" panose="02020602080505020303" pitchFamily="18" charset="0"/>
            </a:endParaRPr>
          </a:p>
          <a:p>
            <a:pPr marL="0" indent="0" algn="just">
              <a:buNone/>
            </a:pPr>
            <a:r>
              <a:rPr lang="es-DO" sz="3900" dirty="0">
                <a:latin typeface="Baskerville Old Face" panose="02020602080505020303" pitchFamily="18" charset="0"/>
              </a:rPr>
              <a:t>Administrar aplicaciones y servicios de Internet mediante la utilización de servidores para un mejor control y mayor seguridad en la información</a:t>
            </a:r>
            <a:endParaRPr lang="en-US" sz="3900" dirty="0">
              <a:latin typeface="Baskerville Old Face" panose="02020602080505020303" pitchFamily="18" charset="0"/>
            </a:endParaRPr>
          </a:p>
          <a:p>
            <a:pPr marL="0" indent="0">
              <a:buNone/>
            </a:pPr>
            <a:endParaRPr lang="en-US" sz="2000" dirty="0"/>
          </a:p>
        </p:txBody>
      </p:sp>
    </p:spTree>
    <p:extLst>
      <p:ext uri="{BB962C8B-B14F-4D97-AF65-F5344CB8AC3E}">
        <p14:creationId xmlns:p14="http://schemas.microsoft.com/office/powerpoint/2010/main" val="2245926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0"/>
            <a:ext cx="9144000" cy="6705600"/>
          </a:xfrm>
        </p:spPr>
        <p:txBody>
          <a:bodyPr/>
          <a:lstStyle/>
          <a:p>
            <a:pPr marL="0" indent="0">
              <a:buNone/>
            </a:pPr>
            <a:r>
              <a:rPr lang="en-US" dirty="0"/>
              <a:t>D) El </a:t>
            </a:r>
            <a:r>
              <a:rPr lang="en-US" dirty="0" err="1"/>
              <a:t>área</a:t>
            </a:r>
            <a:r>
              <a:rPr lang="en-US" dirty="0"/>
              <a:t> de </a:t>
            </a:r>
            <a:r>
              <a:rPr lang="en-US" dirty="0" err="1"/>
              <a:t>informática</a:t>
            </a:r>
            <a:r>
              <a:rPr lang="en-US" dirty="0"/>
              <a:t> </a:t>
            </a:r>
            <a:r>
              <a:rPr lang="en-US" dirty="0" err="1"/>
              <a:t>como</a:t>
            </a:r>
            <a:r>
              <a:rPr lang="en-US" dirty="0"/>
              <a:t> </a:t>
            </a:r>
            <a:r>
              <a:rPr lang="en-US" dirty="0" err="1"/>
              <a:t>asesor</a:t>
            </a:r>
            <a:r>
              <a:rPr lang="en-US" dirty="0"/>
              <a:t> staff.</a:t>
            </a:r>
          </a:p>
        </p:txBody>
      </p:sp>
      <p:sp>
        <p:nvSpPr>
          <p:cNvPr id="4" name="3 Proceso"/>
          <p:cNvSpPr/>
          <p:nvPr/>
        </p:nvSpPr>
        <p:spPr>
          <a:xfrm>
            <a:off x="4191001" y="1921210"/>
            <a:ext cx="2195945"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Gerente</a:t>
            </a:r>
            <a:r>
              <a:rPr lang="en-US" dirty="0">
                <a:solidFill>
                  <a:prstClr val="white"/>
                </a:solidFill>
                <a:latin typeface="Century Gothic"/>
              </a:rPr>
              <a:t> general</a:t>
            </a:r>
          </a:p>
        </p:txBody>
      </p:sp>
      <p:sp>
        <p:nvSpPr>
          <p:cNvPr id="5" name="4 Proceso"/>
          <p:cNvSpPr/>
          <p:nvPr/>
        </p:nvSpPr>
        <p:spPr>
          <a:xfrm>
            <a:off x="7696200" y="3505200"/>
            <a:ext cx="19050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Informática</a:t>
            </a:r>
            <a:endParaRPr lang="en-US" dirty="0">
              <a:solidFill>
                <a:prstClr val="white"/>
              </a:solidFill>
              <a:latin typeface="Century Gothic"/>
            </a:endParaRPr>
          </a:p>
        </p:txBody>
      </p:sp>
      <p:sp>
        <p:nvSpPr>
          <p:cNvPr id="6" name="5 Proceso"/>
          <p:cNvSpPr/>
          <p:nvPr/>
        </p:nvSpPr>
        <p:spPr>
          <a:xfrm>
            <a:off x="1905000" y="4954524"/>
            <a:ext cx="1676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Finanzas</a:t>
            </a:r>
            <a:endParaRPr lang="en-US" dirty="0">
              <a:solidFill>
                <a:prstClr val="white"/>
              </a:solidFill>
              <a:latin typeface="Century Gothic"/>
            </a:endParaRPr>
          </a:p>
        </p:txBody>
      </p:sp>
      <p:sp>
        <p:nvSpPr>
          <p:cNvPr id="7" name="6 Proceso"/>
          <p:cNvSpPr/>
          <p:nvPr/>
        </p:nvSpPr>
        <p:spPr>
          <a:xfrm>
            <a:off x="4191000" y="4962975"/>
            <a:ext cx="2195945"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Mercadotecnia</a:t>
            </a:r>
            <a:endParaRPr lang="en-US" dirty="0">
              <a:solidFill>
                <a:prstClr val="white"/>
              </a:solidFill>
              <a:latin typeface="Century Gothic"/>
            </a:endParaRPr>
          </a:p>
        </p:txBody>
      </p:sp>
      <p:sp>
        <p:nvSpPr>
          <p:cNvPr id="9" name="8 Proceso"/>
          <p:cNvSpPr/>
          <p:nvPr/>
        </p:nvSpPr>
        <p:spPr>
          <a:xfrm>
            <a:off x="6705600" y="4962975"/>
            <a:ext cx="15240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white"/>
                </a:solidFill>
                <a:latin typeface="Century Gothic"/>
              </a:rPr>
              <a:t>Producción</a:t>
            </a:r>
            <a:endParaRPr lang="en-US" dirty="0">
              <a:solidFill>
                <a:prstClr val="white"/>
              </a:solidFill>
              <a:latin typeface="Century Gothic"/>
            </a:endParaRPr>
          </a:p>
        </p:txBody>
      </p:sp>
      <p:cxnSp>
        <p:nvCxnSpPr>
          <p:cNvPr id="11" name="10 Conector recto"/>
          <p:cNvCxnSpPr>
            <a:stCxn id="4" idx="2"/>
          </p:cNvCxnSpPr>
          <p:nvPr/>
        </p:nvCxnSpPr>
        <p:spPr>
          <a:xfrm flipH="1">
            <a:off x="5288973" y="2533858"/>
            <a:ext cx="1" cy="1961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13 Conector recto"/>
          <p:cNvCxnSpPr>
            <a:stCxn id="5" idx="1"/>
          </p:cNvCxnSpPr>
          <p:nvPr/>
        </p:nvCxnSpPr>
        <p:spPr>
          <a:xfrm flipH="1">
            <a:off x="5288974" y="3811524"/>
            <a:ext cx="2407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16 Conector recto"/>
          <p:cNvCxnSpPr>
            <a:stCxn id="6" idx="0"/>
          </p:cNvCxnSpPr>
          <p:nvPr/>
        </p:nvCxnSpPr>
        <p:spPr>
          <a:xfrm flipV="1">
            <a:off x="2743200" y="4495800"/>
            <a:ext cx="0" cy="458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2743200" y="4495800"/>
            <a:ext cx="472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22 Conector recto"/>
          <p:cNvCxnSpPr>
            <a:endCxn id="9" idx="0"/>
          </p:cNvCxnSpPr>
          <p:nvPr/>
        </p:nvCxnSpPr>
        <p:spPr>
          <a:xfrm>
            <a:off x="7467600" y="4495801"/>
            <a:ext cx="0" cy="4671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640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553200"/>
          </a:xfrm>
        </p:spPr>
        <p:txBody>
          <a:bodyPr/>
          <a:lstStyle/>
          <a:p>
            <a:pPr marL="0" indent="0">
              <a:buNone/>
            </a:pPr>
            <a:r>
              <a:rPr lang="en-US" b="1" dirty="0" err="1"/>
              <a:t>Ventajas</a:t>
            </a:r>
            <a:r>
              <a:rPr lang="en-US" b="1" dirty="0"/>
              <a:t>:</a:t>
            </a:r>
          </a:p>
          <a:p>
            <a:pPr marL="0" indent="0">
              <a:buNone/>
            </a:pPr>
            <a:r>
              <a:rPr lang="en-US" dirty="0" err="1"/>
              <a:t>Cuenta</a:t>
            </a:r>
            <a:r>
              <a:rPr lang="en-US" dirty="0"/>
              <a:t> con el </a:t>
            </a:r>
            <a:r>
              <a:rPr lang="en-US" dirty="0" err="1"/>
              <a:t>apoyo</a:t>
            </a:r>
            <a:r>
              <a:rPr lang="en-US" dirty="0"/>
              <a:t> de la </a:t>
            </a:r>
            <a:r>
              <a:rPr lang="en-US" dirty="0" err="1"/>
              <a:t>dirección</a:t>
            </a:r>
            <a:r>
              <a:rPr lang="en-US" dirty="0"/>
              <a:t> </a:t>
            </a:r>
            <a:r>
              <a:rPr lang="en-US" dirty="0" err="1"/>
              <a:t>para</a:t>
            </a:r>
            <a:r>
              <a:rPr lang="en-US" dirty="0"/>
              <a:t> </a:t>
            </a:r>
            <a:r>
              <a:rPr lang="en-US" dirty="0" err="1"/>
              <a:t>obtener</a:t>
            </a:r>
            <a:r>
              <a:rPr lang="en-US" dirty="0"/>
              <a:t> los </a:t>
            </a:r>
            <a:r>
              <a:rPr lang="en-US" dirty="0" err="1"/>
              <a:t>beneficios</a:t>
            </a:r>
            <a:r>
              <a:rPr lang="en-US" dirty="0"/>
              <a:t> </a:t>
            </a:r>
            <a:r>
              <a:rPr lang="en-US" dirty="0" err="1"/>
              <a:t>máximos</a:t>
            </a:r>
            <a:r>
              <a:rPr lang="en-US" dirty="0"/>
              <a:t> de un </a:t>
            </a:r>
            <a:r>
              <a:rPr lang="en-US" dirty="0" err="1"/>
              <a:t>sistema</a:t>
            </a:r>
            <a:r>
              <a:rPr lang="en-US" dirty="0"/>
              <a:t> de </a:t>
            </a:r>
            <a:r>
              <a:rPr lang="en-US" dirty="0" err="1"/>
              <a:t>información</a:t>
            </a:r>
            <a:r>
              <a:rPr lang="en-US" dirty="0"/>
              <a:t> </a:t>
            </a:r>
            <a:r>
              <a:rPr lang="en-US" dirty="0" err="1"/>
              <a:t>competente</a:t>
            </a:r>
            <a:r>
              <a:rPr lang="en-US" dirty="0"/>
              <a:t>.</a:t>
            </a:r>
          </a:p>
          <a:p>
            <a:pPr marL="0" indent="0">
              <a:buNone/>
            </a:pPr>
            <a:r>
              <a:rPr lang="en-US" dirty="0"/>
              <a:t>Los </a:t>
            </a:r>
            <a:r>
              <a:rPr lang="en-US" dirty="0" err="1"/>
              <a:t>gerentes</a:t>
            </a:r>
            <a:r>
              <a:rPr lang="en-US" dirty="0"/>
              <a:t> con </a:t>
            </a:r>
            <a:r>
              <a:rPr lang="en-US" dirty="0" err="1"/>
              <a:t>autoridad</a:t>
            </a:r>
            <a:r>
              <a:rPr lang="en-US" dirty="0"/>
              <a:t> staff </a:t>
            </a:r>
            <a:r>
              <a:rPr lang="en-US" dirty="0" err="1"/>
              <a:t>apoyan</a:t>
            </a:r>
            <a:r>
              <a:rPr lang="en-US" dirty="0"/>
              <a:t> a la </a:t>
            </a:r>
            <a:r>
              <a:rPr lang="en-US" dirty="0" err="1"/>
              <a:t>autoridad</a:t>
            </a:r>
            <a:r>
              <a:rPr lang="en-US" dirty="0"/>
              <a:t> de la </a:t>
            </a:r>
            <a:r>
              <a:rPr lang="en-US" dirty="0" err="1"/>
              <a:t>línea</a:t>
            </a:r>
            <a:r>
              <a:rPr lang="en-US" dirty="0"/>
              <a:t>, </a:t>
            </a:r>
            <a:r>
              <a:rPr lang="en-US" dirty="0" err="1"/>
              <a:t>conocen</a:t>
            </a:r>
            <a:r>
              <a:rPr lang="en-US" dirty="0"/>
              <a:t> </a:t>
            </a:r>
            <a:r>
              <a:rPr lang="en-US" dirty="0" err="1"/>
              <a:t>más</a:t>
            </a:r>
            <a:r>
              <a:rPr lang="en-US" dirty="0"/>
              <a:t> </a:t>
            </a:r>
            <a:r>
              <a:rPr lang="en-US" dirty="0" err="1"/>
              <a:t>que</a:t>
            </a:r>
            <a:r>
              <a:rPr lang="en-US" dirty="0"/>
              <a:t> los de </a:t>
            </a:r>
            <a:r>
              <a:rPr lang="en-US" dirty="0" err="1"/>
              <a:t>línea</a:t>
            </a:r>
            <a:r>
              <a:rPr lang="en-US" dirty="0"/>
              <a:t> </a:t>
            </a:r>
            <a:r>
              <a:rPr lang="en-US" dirty="0" err="1"/>
              <a:t>respecto</a:t>
            </a:r>
            <a:r>
              <a:rPr lang="en-US" dirty="0"/>
              <a:t> a </a:t>
            </a:r>
            <a:r>
              <a:rPr lang="en-US" dirty="0" err="1"/>
              <a:t>su</a:t>
            </a:r>
            <a:r>
              <a:rPr lang="en-US" dirty="0"/>
              <a:t> </a:t>
            </a:r>
            <a:r>
              <a:rPr lang="en-US" dirty="0" err="1"/>
              <a:t>especialidad</a:t>
            </a:r>
            <a:r>
              <a:rPr lang="en-US" dirty="0"/>
              <a:t> de los </a:t>
            </a:r>
            <a:r>
              <a:rPr lang="en-US" dirty="0" err="1"/>
              <a:t>datos</a:t>
            </a:r>
            <a:r>
              <a:rPr lang="en-US" dirty="0"/>
              <a:t> </a:t>
            </a:r>
            <a:r>
              <a:rPr lang="en-US" dirty="0" err="1"/>
              <a:t>necesarios</a:t>
            </a:r>
            <a:r>
              <a:rPr lang="en-US" dirty="0"/>
              <a:t> </a:t>
            </a:r>
            <a:r>
              <a:rPr lang="en-US" dirty="0" err="1"/>
              <a:t>para</a:t>
            </a:r>
            <a:r>
              <a:rPr lang="en-US" dirty="0"/>
              <a:t> </a:t>
            </a:r>
            <a:r>
              <a:rPr lang="en-US" dirty="0" err="1"/>
              <a:t>las</a:t>
            </a:r>
            <a:r>
              <a:rPr lang="en-US" dirty="0"/>
              <a:t> </a:t>
            </a:r>
            <a:r>
              <a:rPr lang="en-US" dirty="0" err="1"/>
              <a:t>decisiones</a:t>
            </a:r>
            <a:r>
              <a:rPr lang="en-US" dirty="0"/>
              <a:t> y </a:t>
            </a:r>
            <a:r>
              <a:rPr lang="en-US" dirty="0" err="1"/>
              <a:t>ofrecen</a:t>
            </a:r>
            <a:r>
              <a:rPr lang="en-US" dirty="0"/>
              <a:t> </a:t>
            </a:r>
            <a:r>
              <a:rPr lang="en-US" dirty="0" err="1"/>
              <a:t>consejos</a:t>
            </a:r>
            <a:r>
              <a:rPr lang="en-US" dirty="0"/>
              <a:t> </a:t>
            </a:r>
            <a:r>
              <a:rPr lang="en-US" dirty="0" err="1"/>
              <a:t>sobre</a:t>
            </a:r>
            <a:r>
              <a:rPr lang="en-US" dirty="0"/>
              <a:t> </a:t>
            </a:r>
            <a:r>
              <a:rPr lang="en-US" dirty="0" err="1"/>
              <a:t>problemas</a:t>
            </a:r>
            <a:r>
              <a:rPr lang="en-US" dirty="0"/>
              <a:t> </a:t>
            </a:r>
            <a:r>
              <a:rPr lang="en-US" dirty="0" err="1"/>
              <a:t>administrativos</a:t>
            </a:r>
            <a:r>
              <a:rPr lang="en-US" dirty="0"/>
              <a:t> </a:t>
            </a:r>
            <a:r>
              <a:rPr lang="en-US" dirty="0" err="1"/>
              <a:t>específicos</a:t>
            </a:r>
            <a:r>
              <a:rPr lang="en-US" dirty="0"/>
              <a:t>.</a:t>
            </a:r>
          </a:p>
        </p:txBody>
      </p:sp>
    </p:spTree>
    <p:extLst>
      <p:ext uri="{BB962C8B-B14F-4D97-AF65-F5344CB8AC3E}">
        <p14:creationId xmlns:p14="http://schemas.microsoft.com/office/powerpoint/2010/main" val="667601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553200"/>
          </a:xfrm>
        </p:spPr>
        <p:txBody>
          <a:bodyPr/>
          <a:lstStyle/>
          <a:p>
            <a:pPr marL="0" indent="0">
              <a:buNone/>
            </a:pPr>
            <a:r>
              <a:rPr lang="en-US" b="1" dirty="0" err="1"/>
              <a:t>Desventajas</a:t>
            </a:r>
            <a:r>
              <a:rPr lang="en-US" b="1" dirty="0"/>
              <a:t>:</a:t>
            </a:r>
          </a:p>
          <a:p>
            <a:pPr marL="0" indent="0">
              <a:buNone/>
            </a:pPr>
            <a:r>
              <a:rPr lang="en-US" dirty="0"/>
              <a:t>Las </a:t>
            </a:r>
            <a:r>
              <a:rPr lang="en-US" dirty="0" err="1"/>
              <a:t>relaciones</a:t>
            </a:r>
            <a:r>
              <a:rPr lang="en-US" dirty="0"/>
              <a:t> entre los </a:t>
            </a:r>
            <a:r>
              <a:rPr lang="en-US" dirty="0" err="1"/>
              <a:t>gerentes</a:t>
            </a:r>
            <a:r>
              <a:rPr lang="en-US" dirty="0"/>
              <a:t> de </a:t>
            </a:r>
            <a:r>
              <a:rPr lang="en-US" dirty="0" err="1"/>
              <a:t>línea</a:t>
            </a:r>
            <a:r>
              <a:rPr lang="en-US" dirty="0"/>
              <a:t> y los </a:t>
            </a:r>
            <a:r>
              <a:rPr lang="en-US" dirty="0" err="1"/>
              <a:t>gerentes</a:t>
            </a:r>
            <a:r>
              <a:rPr lang="en-US" dirty="0"/>
              <a:t> de staff </a:t>
            </a:r>
            <a:r>
              <a:rPr lang="en-US" dirty="0" err="1"/>
              <a:t>asesor</a:t>
            </a:r>
            <a:r>
              <a:rPr lang="en-US" dirty="0"/>
              <a:t> se </a:t>
            </a:r>
            <a:r>
              <a:rPr lang="en-US" dirty="0" err="1"/>
              <a:t>pueden</a:t>
            </a:r>
            <a:r>
              <a:rPr lang="en-US" dirty="0"/>
              <a:t> </a:t>
            </a:r>
            <a:r>
              <a:rPr lang="en-US" dirty="0" err="1"/>
              <a:t>encontrar</a:t>
            </a:r>
            <a:r>
              <a:rPr lang="en-US" dirty="0"/>
              <a:t> con </a:t>
            </a:r>
            <a:r>
              <a:rPr lang="en-US" dirty="0" err="1"/>
              <a:t>muchos</a:t>
            </a:r>
            <a:r>
              <a:rPr lang="en-US" dirty="0"/>
              <a:t> </a:t>
            </a:r>
            <a:r>
              <a:rPr lang="en-US" dirty="0" err="1"/>
              <a:t>obstáculos</a:t>
            </a:r>
            <a:r>
              <a:rPr lang="en-US" dirty="0"/>
              <a:t>, </a:t>
            </a:r>
            <a:r>
              <a:rPr lang="en-US" dirty="0" err="1"/>
              <a:t>pueden</a:t>
            </a:r>
            <a:r>
              <a:rPr lang="en-US" dirty="0"/>
              <a:t> </a:t>
            </a:r>
            <a:r>
              <a:rPr lang="en-US" dirty="0" err="1"/>
              <a:t>existir</a:t>
            </a:r>
            <a:r>
              <a:rPr lang="en-US" dirty="0"/>
              <a:t> </a:t>
            </a:r>
            <a:r>
              <a:rPr lang="en-US" dirty="0" err="1"/>
              <a:t>diferencias</a:t>
            </a:r>
            <a:r>
              <a:rPr lang="en-US" dirty="0"/>
              <a:t> </a:t>
            </a:r>
            <a:r>
              <a:rPr lang="en-US" dirty="0" err="1"/>
              <a:t>sobre</a:t>
            </a:r>
            <a:r>
              <a:rPr lang="en-US" dirty="0"/>
              <a:t> </a:t>
            </a:r>
            <a:r>
              <a:rPr lang="en-US" dirty="0" err="1"/>
              <a:t>quien</a:t>
            </a:r>
            <a:r>
              <a:rPr lang="en-US" dirty="0"/>
              <a:t> </a:t>
            </a:r>
            <a:r>
              <a:rPr lang="en-US" dirty="0" err="1"/>
              <a:t>debe</a:t>
            </a:r>
            <a:r>
              <a:rPr lang="en-US" dirty="0"/>
              <a:t> </a:t>
            </a:r>
            <a:r>
              <a:rPr lang="en-US" dirty="0" err="1"/>
              <a:t>decidir</a:t>
            </a:r>
            <a:r>
              <a:rPr lang="en-US" dirty="0"/>
              <a:t> </a:t>
            </a:r>
            <a:r>
              <a:rPr lang="en-US" dirty="0" err="1"/>
              <a:t>que</a:t>
            </a:r>
            <a:r>
              <a:rPr lang="en-US" dirty="0"/>
              <a:t>, </a:t>
            </a:r>
            <a:r>
              <a:rPr lang="en-US" dirty="0" err="1"/>
              <a:t>cual</a:t>
            </a:r>
            <a:r>
              <a:rPr lang="en-US" dirty="0"/>
              <a:t> </a:t>
            </a:r>
            <a:r>
              <a:rPr lang="en-US" dirty="0" err="1"/>
              <a:t>es</a:t>
            </a:r>
            <a:r>
              <a:rPr lang="en-US" dirty="0"/>
              <a:t> la </a:t>
            </a:r>
            <a:r>
              <a:rPr lang="en-US" dirty="0" err="1"/>
              <a:t>decisión</a:t>
            </a:r>
            <a:r>
              <a:rPr lang="en-US" dirty="0"/>
              <a:t> </a:t>
            </a:r>
            <a:r>
              <a:rPr lang="en-US" dirty="0" err="1"/>
              <a:t>es</a:t>
            </a:r>
            <a:r>
              <a:rPr lang="en-US" dirty="0"/>
              <a:t> la </a:t>
            </a:r>
            <a:r>
              <a:rPr lang="en-US" dirty="0" err="1"/>
              <a:t>mejor</a:t>
            </a:r>
            <a:r>
              <a:rPr lang="en-US" dirty="0"/>
              <a:t> y </a:t>
            </a:r>
            <a:r>
              <a:rPr lang="en-US" dirty="0" err="1"/>
              <a:t>quien</a:t>
            </a:r>
            <a:r>
              <a:rPr lang="en-US" dirty="0"/>
              <a:t> </a:t>
            </a:r>
            <a:r>
              <a:rPr lang="en-US" dirty="0" err="1"/>
              <a:t>emprende</a:t>
            </a:r>
            <a:r>
              <a:rPr lang="en-US" dirty="0"/>
              <a:t> </a:t>
            </a:r>
            <a:r>
              <a:rPr lang="en-US" dirty="0" err="1"/>
              <a:t>que</a:t>
            </a:r>
            <a:r>
              <a:rPr lang="en-US" dirty="0"/>
              <a:t> </a:t>
            </a:r>
            <a:r>
              <a:rPr lang="en-US" dirty="0" err="1"/>
              <a:t>acción</a:t>
            </a:r>
            <a:r>
              <a:rPr lang="en-US" dirty="0"/>
              <a:t>. </a:t>
            </a:r>
          </a:p>
          <a:p>
            <a:endParaRPr lang="en-US" dirty="0"/>
          </a:p>
        </p:txBody>
      </p:sp>
    </p:spTree>
    <p:extLst>
      <p:ext uri="{BB962C8B-B14F-4D97-AF65-F5344CB8AC3E}">
        <p14:creationId xmlns:p14="http://schemas.microsoft.com/office/powerpoint/2010/main" val="1017316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1493838"/>
            <a:ext cx="8229600" cy="3763962"/>
          </a:xfrm>
        </p:spPr>
        <p:txBody>
          <a:bodyPr>
            <a:normAutofit/>
          </a:bodyPr>
          <a:lstStyle/>
          <a:p>
            <a:r>
              <a:rPr lang="en-US" b="1" dirty="0"/>
              <a:t>EL CENTRO DE CÓMPUTO Y LA ESTRUCTURA DE DESCRIPCIÓN DE FUNCIONES Y RESPONSABILIDADES.</a:t>
            </a:r>
          </a:p>
        </p:txBody>
      </p:sp>
    </p:spTree>
    <p:extLst>
      <p:ext uri="{BB962C8B-B14F-4D97-AF65-F5344CB8AC3E}">
        <p14:creationId xmlns:p14="http://schemas.microsoft.com/office/powerpoint/2010/main" val="252540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8991600" cy="6629400"/>
          </a:xfrm>
        </p:spPr>
        <p:txBody>
          <a:bodyPr>
            <a:normAutofit fontScale="92500"/>
          </a:bodyPr>
          <a:lstStyle/>
          <a:p>
            <a:pPr marL="0" indent="0">
              <a:buNone/>
            </a:pPr>
            <a:r>
              <a:rPr lang="en-US" dirty="0"/>
              <a:t>La </a:t>
            </a:r>
            <a:r>
              <a:rPr lang="en-US" dirty="0" err="1"/>
              <a:t>manera</a:t>
            </a:r>
            <a:r>
              <a:rPr lang="en-US" dirty="0"/>
              <a:t> de </a:t>
            </a:r>
            <a:r>
              <a:rPr lang="en-US" dirty="0" err="1"/>
              <a:t>organizar</a:t>
            </a:r>
            <a:r>
              <a:rPr lang="en-US" dirty="0"/>
              <a:t> </a:t>
            </a:r>
            <a:r>
              <a:rPr lang="en-US" dirty="0" err="1"/>
              <a:t>las</a:t>
            </a:r>
            <a:r>
              <a:rPr lang="en-US" dirty="0"/>
              <a:t> </a:t>
            </a:r>
            <a:r>
              <a:rPr lang="en-US" dirty="0" err="1"/>
              <a:t>actividades</a:t>
            </a:r>
            <a:r>
              <a:rPr lang="en-US" dirty="0"/>
              <a:t> de un </a:t>
            </a:r>
            <a:r>
              <a:rPr lang="en-US" dirty="0" err="1"/>
              <a:t>centro</a:t>
            </a:r>
            <a:r>
              <a:rPr lang="en-US" dirty="0"/>
              <a:t> de </a:t>
            </a:r>
            <a:r>
              <a:rPr lang="en-US" dirty="0" err="1"/>
              <a:t>cómputo</a:t>
            </a:r>
            <a:r>
              <a:rPr lang="en-US" dirty="0"/>
              <a:t> </a:t>
            </a:r>
            <a:r>
              <a:rPr lang="en-US" dirty="0" err="1"/>
              <a:t>incluye</a:t>
            </a:r>
            <a:r>
              <a:rPr lang="en-US" dirty="0"/>
              <a:t> </a:t>
            </a:r>
            <a:r>
              <a:rPr lang="en-US" dirty="0" err="1"/>
              <a:t>aspectos</a:t>
            </a:r>
            <a:r>
              <a:rPr lang="en-US" dirty="0"/>
              <a:t> </a:t>
            </a:r>
            <a:r>
              <a:rPr lang="en-US" dirty="0" err="1"/>
              <a:t>que</a:t>
            </a:r>
            <a:r>
              <a:rPr lang="en-US" dirty="0"/>
              <a:t> </a:t>
            </a:r>
            <a:r>
              <a:rPr lang="en-US" dirty="0" err="1"/>
              <a:t>afectan</a:t>
            </a:r>
            <a:r>
              <a:rPr lang="en-US" dirty="0"/>
              <a:t> la </a:t>
            </a:r>
            <a:r>
              <a:rPr lang="en-US" dirty="0" err="1"/>
              <a:t>seguridad</a:t>
            </a:r>
            <a:r>
              <a:rPr lang="en-US" dirty="0"/>
              <a:t> en </a:t>
            </a:r>
            <a:r>
              <a:rPr lang="en-US" dirty="0" err="1"/>
              <a:t>computación</a:t>
            </a:r>
            <a:r>
              <a:rPr lang="en-US" dirty="0"/>
              <a:t>. </a:t>
            </a:r>
            <a:r>
              <a:rPr lang="en-US" dirty="0" err="1"/>
              <a:t>Estos</a:t>
            </a:r>
            <a:r>
              <a:rPr lang="en-US" dirty="0"/>
              <a:t> son</a:t>
            </a:r>
            <a:r>
              <a:rPr lang="es-MX" dirty="0"/>
              <a:t>:</a:t>
            </a:r>
          </a:p>
          <a:p>
            <a:pPr marL="0" indent="0">
              <a:buNone/>
            </a:pPr>
            <a:endParaRPr lang="es-MX" dirty="0"/>
          </a:p>
          <a:p>
            <a:pPr marL="0" indent="0">
              <a:buNone/>
            </a:pPr>
            <a:r>
              <a:rPr lang="es-MX" b="1" u="sng" dirty="0"/>
              <a:t>División de </a:t>
            </a:r>
            <a:r>
              <a:rPr lang="es-MX" b="1" u="sng" dirty="0" err="1"/>
              <a:t>resposabilidades</a:t>
            </a:r>
            <a:r>
              <a:rPr lang="es-MX" b="1" u="sng" dirty="0"/>
              <a:t>:</a:t>
            </a:r>
            <a:endParaRPr lang="en-US" b="1" u="sng" dirty="0"/>
          </a:p>
          <a:p>
            <a:pPr marL="0" indent="0">
              <a:buNone/>
            </a:pPr>
            <a:r>
              <a:rPr lang="es-ES" dirty="0"/>
              <a:t>Dentro de cualquier empresa, la división de responsabilidades permite lograr la</a:t>
            </a:r>
          </a:p>
          <a:p>
            <a:pPr marL="0" indent="0">
              <a:buNone/>
            </a:pPr>
            <a:r>
              <a:rPr lang="es-ES" dirty="0"/>
              <a:t>revisión y los balances sobre la calidad del trabajo.</a:t>
            </a:r>
          </a:p>
          <a:p>
            <a:pPr marL="0" indent="0">
              <a:buNone/>
            </a:pPr>
            <a:r>
              <a:rPr lang="es-ES" dirty="0"/>
              <a:t>Dentro del contexto de computación hay varios recursos que mejoran la calidad del  control de la dirección y, con ello, la seguridad; estos recursos con sus restricciones</a:t>
            </a:r>
          </a:p>
          <a:p>
            <a:pPr marL="0" indent="0">
              <a:buNone/>
            </a:pPr>
            <a:r>
              <a:rPr lang="es-ES" dirty="0"/>
              <a:t>correspondientes son los siguientes:</a:t>
            </a:r>
          </a:p>
          <a:p>
            <a:pPr marL="0" indent="0">
              <a:buNone/>
            </a:pPr>
            <a:endParaRPr lang="en-US" dirty="0"/>
          </a:p>
          <a:p>
            <a:endParaRPr lang="en-US" dirty="0"/>
          </a:p>
        </p:txBody>
      </p:sp>
    </p:spTree>
    <p:extLst>
      <p:ext uri="{BB962C8B-B14F-4D97-AF65-F5344CB8AC3E}">
        <p14:creationId xmlns:p14="http://schemas.microsoft.com/office/powerpoint/2010/main" val="2202534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629400"/>
          </a:xfrm>
        </p:spPr>
        <p:txBody>
          <a:bodyPr>
            <a:normAutofit fontScale="92500" lnSpcReduction="20000"/>
          </a:bodyPr>
          <a:lstStyle/>
          <a:p>
            <a:r>
              <a:rPr lang="es-ES" dirty="0"/>
              <a:t>El personal que prepara los datos no debe tener acceso a las actividades de operación.</a:t>
            </a:r>
          </a:p>
          <a:p>
            <a:r>
              <a:rPr lang="es-ES" dirty="0"/>
              <a:t>Los analistas de sistemas y los programadores no deben tener acceso a las actividades de operación y viceversa.</a:t>
            </a:r>
          </a:p>
          <a:p>
            <a:r>
              <a:rPr lang="es-ES" dirty="0"/>
              <a:t>Los operadores no deben tener acceso irrestricto a las funciones de protección de información o departamentos donde se localicen los archivos maestros.</a:t>
            </a:r>
          </a:p>
          <a:p>
            <a:r>
              <a:rPr lang="es-ES" dirty="0"/>
              <a:t>Los operadores no deben tener los controles únicos del procesamiento del trabajo y se les debe prohibir que inicien las correcciones de los errores.</a:t>
            </a:r>
          </a:p>
          <a:p>
            <a:r>
              <a:rPr lang="es-ES" dirty="0"/>
              <a:t>El grado de división entre las diferentes funciones depende del nivel de seguridad que la instalación requiera. Los elementos clave de este criterio constituyen funciones claramente definidas y autónomas.</a:t>
            </a:r>
          </a:p>
          <a:p>
            <a:endParaRPr lang="en-US" dirty="0"/>
          </a:p>
        </p:txBody>
      </p:sp>
    </p:spTree>
    <p:extLst>
      <p:ext uri="{BB962C8B-B14F-4D97-AF65-F5344CB8AC3E}">
        <p14:creationId xmlns:p14="http://schemas.microsoft.com/office/powerpoint/2010/main" val="1604445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981200" y="152400"/>
            <a:ext cx="8229600" cy="6553200"/>
          </a:xfrm>
        </p:spPr>
        <p:txBody>
          <a:bodyPr>
            <a:normAutofit/>
          </a:bodyPr>
          <a:lstStyle/>
          <a:p>
            <a:pPr marL="0" indent="0">
              <a:buNone/>
            </a:pPr>
            <a:r>
              <a:rPr lang="es-ES" dirty="0"/>
              <a:t>En el contexto de las actividades de computación, estas funciones clave son:</a:t>
            </a:r>
          </a:p>
          <a:p>
            <a:pPr marL="0" indent="0">
              <a:buNone/>
            </a:pPr>
            <a:endParaRPr lang="es-ES" dirty="0"/>
          </a:p>
          <a:p>
            <a:r>
              <a:rPr lang="es-ES" dirty="0"/>
              <a:t>Desarrollo de los sistemas.</a:t>
            </a:r>
          </a:p>
          <a:p>
            <a:r>
              <a:rPr lang="es-ES" dirty="0"/>
              <a:t>Programación.</a:t>
            </a:r>
          </a:p>
          <a:p>
            <a:r>
              <a:rPr lang="es-ES" dirty="0"/>
              <a:t>Mantenimiento de programas.</a:t>
            </a:r>
          </a:p>
          <a:p>
            <a:r>
              <a:rPr lang="es-ES" dirty="0"/>
              <a:t>Preparación de los datos.</a:t>
            </a:r>
          </a:p>
          <a:p>
            <a:r>
              <a:rPr lang="es-ES" dirty="0"/>
              <a:t>Operaciones centrales y remotas.</a:t>
            </a:r>
          </a:p>
          <a:p>
            <a:r>
              <a:rPr lang="es-ES" dirty="0"/>
              <a:t>Control.</a:t>
            </a:r>
          </a:p>
          <a:p>
            <a:r>
              <a:rPr lang="es-ES" dirty="0"/>
              <a:t>Preservación de los archivos</a:t>
            </a:r>
            <a:endParaRPr lang="en-US" dirty="0"/>
          </a:p>
        </p:txBody>
      </p:sp>
    </p:spTree>
    <p:extLst>
      <p:ext uri="{BB962C8B-B14F-4D97-AF65-F5344CB8AC3E}">
        <p14:creationId xmlns:p14="http://schemas.microsoft.com/office/powerpoint/2010/main" val="605782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629400"/>
          </a:xfrm>
        </p:spPr>
        <p:txBody>
          <a:bodyPr>
            <a:normAutofit/>
          </a:bodyPr>
          <a:lstStyle/>
          <a:p>
            <a:pPr marL="0" indent="0">
              <a:buNone/>
            </a:pPr>
            <a:r>
              <a:rPr lang="en-US" b="1" dirty="0">
                <a:solidFill>
                  <a:schemeClr val="accent1"/>
                </a:solidFill>
              </a:rPr>
              <a:t>POLÍTICAS HACIA EL PERSONAL</a:t>
            </a:r>
          </a:p>
          <a:p>
            <a:pPr marL="0" indent="0">
              <a:buNone/>
            </a:pPr>
            <a:r>
              <a:rPr lang="es-ES" dirty="0"/>
              <a:t>Las instituciones han tomado conciencia de la creciente dependencia en la integridad, estabilidad y lealtad del personal, y dedican mayor atención al área de seguridad en computación.</a:t>
            </a:r>
          </a:p>
          <a:p>
            <a:pPr marL="0" indent="0">
              <a:buNone/>
            </a:pPr>
            <a:r>
              <a:rPr lang="es-ES" dirty="0"/>
              <a:t>La contratación de personal inapropiado para puestos de gran responsabilidad de las</a:t>
            </a:r>
          </a:p>
          <a:p>
            <a:pPr marL="0" indent="0">
              <a:buNone/>
            </a:pPr>
            <a:r>
              <a:rPr lang="es-ES" dirty="0"/>
              <a:t>operaciones y el control es algo frecuente, y necesariamente aumenta el riesgo de</a:t>
            </a:r>
          </a:p>
          <a:p>
            <a:pPr marL="0" indent="0">
              <a:buNone/>
            </a:pPr>
            <a:r>
              <a:rPr lang="es-ES" dirty="0"/>
              <a:t>accidentes.</a:t>
            </a:r>
          </a:p>
          <a:p>
            <a:pPr marL="0" indent="0">
              <a:buNone/>
            </a:pPr>
            <a:r>
              <a:rPr lang="es-ES" dirty="0"/>
              <a:t>Para corregir estos problemas, deben considerarse cinco áreas:</a:t>
            </a:r>
            <a:endParaRPr lang="en-US" dirty="0"/>
          </a:p>
        </p:txBody>
      </p:sp>
    </p:spTree>
    <p:extLst>
      <p:ext uri="{BB962C8B-B14F-4D97-AF65-F5344CB8AC3E}">
        <p14:creationId xmlns:p14="http://schemas.microsoft.com/office/powerpoint/2010/main" val="463617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152400"/>
            <a:ext cx="9144000" cy="6705600"/>
          </a:xfrm>
        </p:spPr>
        <p:txBody>
          <a:bodyPr>
            <a:normAutofit/>
          </a:bodyPr>
          <a:lstStyle/>
          <a:p>
            <a:pPr marL="0" indent="0">
              <a:buNone/>
            </a:pPr>
            <a:r>
              <a:rPr lang="es-ES" dirty="0">
                <a:solidFill>
                  <a:schemeClr val="accent1"/>
                </a:solidFill>
              </a:rPr>
              <a:t>1. </a:t>
            </a:r>
            <a:r>
              <a:rPr lang="es-ES" b="1" dirty="0">
                <a:solidFill>
                  <a:schemeClr val="accent1"/>
                </a:solidFill>
              </a:rPr>
              <a:t>Política de contratación</a:t>
            </a:r>
          </a:p>
          <a:p>
            <a:pPr marL="0" indent="0">
              <a:buNone/>
            </a:pPr>
            <a:r>
              <a:rPr lang="es-ES" dirty="0"/>
              <a:t>Casi todas las instituciones cuentan con un procedimiento de contratación bien</a:t>
            </a:r>
          </a:p>
          <a:p>
            <a:pPr marL="0" indent="0">
              <a:buNone/>
            </a:pPr>
            <a:r>
              <a:rPr lang="es-ES" dirty="0"/>
              <a:t>estructurado y de rutina; sin embargo, en muchos casos éste se aplica con</a:t>
            </a:r>
          </a:p>
          <a:p>
            <a:pPr marL="0" indent="0">
              <a:buNone/>
            </a:pPr>
            <a:r>
              <a:rPr lang="es-ES" dirty="0"/>
              <a:t>demasiada flexibilidad. Desde el punto de vista de la seguridad, las características más importantes de una política de contratación son:</a:t>
            </a:r>
          </a:p>
          <a:p>
            <a:r>
              <a:rPr lang="es-ES" dirty="0"/>
              <a:t>Verificación de referencias y antecedentes de seguridad.</a:t>
            </a:r>
          </a:p>
          <a:p>
            <a:r>
              <a:rPr lang="es-ES" dirty="0"/>
              <a:t>Pruebas Psicológicas.</a:t>
            </a:r>
          </a:p>
          <a:p>
            <a:r>
              <a:rPr lang="es-ES" dirty="0"/>
              <a:t>Exámenes médicos.</a:t>
            </a:r>
            <a:endParaRPr lang="en-US" dirty="0"/>
          </a:p>
        </p:txBody>
      </p:sp>
    </p:spTree>
    <p:extLst>
      <p:ext uri="{BB962C8B-B14F-4D97-AF65-F5344CB8AC3E}">
        <p14:creationId xmlns:p14="http://schemas.microsoft.com/office/powerpoint/2010/main" val="2312779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152400"/>
            <a:ext cx="9144000" cy="6705600"/>
          </a:xfrm>
        </p:spPr>
        <p:txBody>
          <a:bodyPr>
            <a:normAutofit fontScale="92500" lnSpcReduction="10000"/>
          </a:bodyPr>
          <a:lstStyle/>
          <a:p>
            <a:pPr marL="0" indent="0">
              <a:buNone/>
            </a:pPr>
            <a:r>
              <a:rPr lang="es-ES" dirty="0">
                <a:solidFill>
                  <a:schemeClr val="accent1"/>
                </a:solidFill>
              </a:rPr>
              <a:t>2. </a:t>
            </a:r>
            <a:r>
              <a:rPr lang="es-ES" b="1" dirty="0">
                <a:solidFill>
                  <a:schemeClr val="accent1"/>
                </a:solidFill>
              </a:rPr>
              <a:t>Procedimientos para evaluar el desempeño</a:t>
            </a:r>
          </a:p>
          <a:p>
            <a:pPr marL="0" indent="0">
              <a:buNone/>
            </a:pPr>
            <a:r>
              <a:rPr lang="es-ES" dirty="0"/>
              <a:t>Las actividades para evaluar el desempeño pueden cooperar con la seguridad</a:t>
            </a:r>
          </a:p>
          <a:p>
            <a:pPr marL="0" indent="0">
              <a:buNone/>
            </a:pPr>
            <a:r>
              <a:rPr lang="es-ES" dirty="0"/>
              <a:t>en forma rutinaria. Aunque en primera instancia están destinadas a valorar la</a:t>
            </a:r>
          </a:p>
          <a:p>
            <a:pPr marL="0" indent="0">
              <a:buNone/>
            </a:pPr>
            <a:r>
              <a:rPr lang="es-ES" dirty="0"/>
              <a:t>efectividad de los procesos administrativos y de trabajo, pueden colaborar en la</a:t>
            </a:r>
          </a:p>
          <a:p>
            <a:pPr marL="0" indent="0">
              <a:buNone/>
            </a:pPr>
            <a:r>
              <a:rPr lang="es-ES" dirty="0"/>
              <a:t>efectividad de los procesos administrativos y de trabajo, pueden colaborar con</a:t>
            </a:r>
          </a:p>
          <a:p>
            <a:pPr marL="0" indent="0">
              <a:buNone/>
            </a:pPr>
            <a:r>
              <a:rPr lang="es-ES" dirty="0"/>
              <a:t>la efectividad de la seguridad.</a:t>
            </a:r>
          </a:p>
          <a:p>
            <a:pPr marL="0" indent="0">
              <a:buNone/>
            </a:pPr>
            <a:r>
              <a:rPr lang="es-ES" dirty="0"/>
              <a:t>Al mismo tiempo, la evaluación del desempeño puede servir también para</a:t>
            </a:r>
          </a:p>
          <a:p>
            <a:pPr marL="0" indent="0">
              <a:buNone/>
            </a:pPr>
            <a:r>
              <a:rPr lang="es-ES" dirty="0"/>
              <a:t>evaluar las actitudes hacia el trabajo y los sentimientos generales hacia la</a:t>
            </a:r>
          </a:p>
          <a:p>
            <a:pPr marL="0" indent="0">
              <a:buNone/>
            </a:pPr>
            <a:r>
              <a:rPr lang="es-ES" dirty="0"/>
              <a:t>institución.</a:t>
            </a:r>
            <a:endParaRPr lang="en-US" dirty="0"/>
          </a:p>
        </p:txBody>
      </p:sp>
    </p:spTree>
    <p:extLst>
      <p:ext uri="{BB962C8B-B14F-4D97-AF65-F5344CB8AC3E}">
        <p14:creationId xmlns:p14="http://schemas.microsoft.com/office/powerpoint/2010/main" val="594784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47"/>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9" name="Rectangle 48"/>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 name="Content Placeholder 4"/>
          <p:cNvPicPr>
            <a:picLocks noChangeAspect="1"/>
          </p:cNvPicPr>
          <p:nvPr/>
        </p:nvPicPr>
        <p:blipFill rotWithShape="1">
          <a:blip r:embed="rId3">
            <a:alphaModFix/>
            <a:extLst>
              <a:ext uri="{28A0092B-C50C-407E-A947-70E740481C1C}">
                <a14:useLocalDpi xmlns:a14="http://schemas.microsoft.com/office/drawing/2010/main" val="0"/>
              </a:ext>
            </a:extLst>
          </a:blip>
          <a:srcRect b="16950"/>
          <a:stretch/>
        </p:blipFill>
        <p:spPr>
          <a:xfrm>
            <a:off x="-2693" y="-14277"/>
            <a:ext cx="12188389" cy="6857990"/>
          </a:xfrm>
          <a:prstGeom prst="rect">
            <a:avLst/>
          </a:prstGeom>
        </p:spPr>
      </p:pic>
      <p:grpSp>
        <p:nvGrpSpPr>
          <p:cNvPr id="80" name="Group 51"/>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53"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74"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75"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76"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77"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55" name="Group 54"/>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68"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69"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70"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71"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72"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73"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56" name="Group 55"/>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64"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65"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66"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67"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57" name="Group 56"/>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58"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59"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60"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61"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62"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63"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8145DAEB-6F37-4A3D-A269-EFC2428B1CCE}"/>
              </a:ext>
            </a:extLst>
          </p:cNvPr>
          <p:cNvSpPr>
            <a:spLocks noGrp="1"/>
          </p:cNvSpPr>
          <p:nvPr>
            <p:ph type="title"/>
          </p:nvPr>
        </p:nvSpPr>
        <p:spPr>
          <a:xfrm>
            <a:off x="1143530" y="1132652"/>
            <a:ext cx="9905998" cy="1092200"/>
          </a:xfrm>
        </p:spPr>
        <p:txBody>
          <a:bodyPr>
            <a:normAutofit/>
          </a:bodyPr>
          <a:lstStyle/>
          <a:p>
            <a:pPr algn="ctr"/>
            <a:r>
              <a:rPr lang="es-DO" b="1" dirty="0"/>
              <a:t>¿CÓMO CREAR UN CENTRO DE CÓMPUTO? </a:t>
            </a:r>
            <a:endParaRPr lang="en-US" dirty="0"/>
          </a:p>
        </p:txBody>
      </p:sp>
      <p:sp>
        <p:nvSpPr>
          <p:cNvPr id="10" name="Content Placeholder 9"/>
          <p:cNvSpPr>
            <a:spLocks noGrp="1"/>
          </p:cNvSpPr>
          <p:nvPr>
            <p:ph idx="1"/>
          </p:nvPr>
        </p:nvSpPr>
        <p:spPr>
          <a:xfrm>
            <a:off x="1143530" y="2250366"/>
            <a:ext cx="9905998" cy="3495410"/>
          </a:xfrm>
        </p:spPr>
        <p:txBody>
          <a:bodyPr anchor="ctr">
            <a:normAutofit/>
          </a:bodyPr>
          <a:lstStyle/>
          <a:p>
            <a:pPr marL="0" indent="0" algn="just">
              <a:buNone/>
            </a:pPr>
            <a:r>
              <a:rPr lang="es-DO" sz="2800" b="1" dirty="0">
                <a:latin typeface="Baskerville Old Face" panose="02020602080505020303" pitchFamily="18" charset="0"/>
              </a:rPr>
              <a:t>Se debe tener en cuenta el presupuesto con que se cuenta para el montaje, el costo de computadoras en cuanto a software, recomendaciones, número de computadoras, ubicación, rentabilidad, aplicación utilitaria para el usuario. </a:t>
            </a:r>
            <a:endParaRPr lang="en-US" sz="2800" b="1" dirty="0">
              <a:latin typeface="Baskerville Old Face" panose="02020602080505020303" pitchFamily="18" charset="0"/>
            </a:endParaRPr>
          </a:p>
          <a:p>
            <a:pPr marL="0" indent="0">
              <a:buNone/>
            </a:pPr>
            <a:endParaRPr lang="en-US" sz="2000" dirty="0"/>
          </a:p>
        </p:txBody>
      </p:sp>
    </p:spTree>
    <p:extLst>
      <p:ext uri="{BB962C8B-B14F-4D97-AF65-F5344CB8AC3E}">
        <p14:creationId xmlns:p14="http://schemas.microsoft.com/office/powerpoint/2010/main" val="410842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629400"/>
          </a:xfrm>
        </p:spPr>
        <p:txBody>
          <a:bodyPr>
            <a:normAutofit fontScale="92500"/>
          </a:bodyPr>
          <a:lstStyle/>
          <a:p>
            <a:pPr marL="0" indent="0">
              <a:buNone/>
            </a:pPr>
            <a:r>
              <a:rPr lang="es-ES" dirty="0">
                <a:solidFill>
                  <a:schemeClr val="accent1"/>
                </a:solidFill>
              </a:rPr>
              <a:t>3. </a:t>
            </a:r>
            <a:r>
              <a:rPr lang="es-ES" b="1" dirty="0">
                <a:solidFill>
                  <a:schemeClr val="accent1"/>
                </a:solidFill>
              </a:rPr>
              <a:t>Políticas para permisos</a:t>
            </a:r>
          </a:p>
          <a:p>
            <a:pPr marL="0" indent="0">
              <a:buNone/>
            </a:pPr>
            <a:r>
              <a:rPr lang="es-ES" dirty="0"/>
              <a:t>El sobre tiempo excesivo es común en las instalaciones de cómputo. Al mismo tiempo, los permisos rara vez están reglamentados debido al nivel clave de los cargos del personal.</a:t>
            </a:r>
          </a:p>
          <a:p>
            <a:pPr marL="0" indent="0">
              <a:buNone/>
            </a:pPr>
            <a:r>
              <a:rPr lang="es-ES" dirty="0"/>
              <a:t> La reglamentación de los permisos es importante para asegurar que el personal expuesto al estrés descanse periódicamente de manera apropiada.</a:t>
            </a:r>
          </a:p>
          <a:p>
            <a:pPr marL="0" indent="0">
              <a:buNone/>
            </a:pPr>
            <a:r>
              <a:rPr lang="es-ES" dirty="0"/>
              <a:t>Los permisos que se hayan reglamentado pueden atraer un buen sistema para detectar robos, fraudes y planes de sabotaje en potencia.</a:t>
            </a:r>
          </a:p>
          <a:p>
            <a:pPr marL="0" indent="0">
              <a:buNone/>
            </a:pPr>
            <a:r>
              <a:rPr lang="es-ES" dirty="0"/>
              <a:t>La importancia y dependencia en el personal clave no debe obstruir la reglamentación de ésta política en la función del procesamiento de datos.</a:t>
            </a:r>
          </a:p>
          <a:p>
            <a:pPr marL="0" indent="0">
              <a:buNone/>
            </a:pPr>
            <a:endParaRPr lang="en-US" dirty="0"/>
          </a:p>
        </p:txBody>
      </p:sp>
    </p:spTree>
    <p:extLst>
      <p:ext uri="{BB962C8B-B14F-4D97-AF65-F5344CB8AC3E}">
        <p14:creationId xmlns:p14="http://schemas.microsoft.com/office/powerpoint/2010/main" val="3059856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676400" y="152400"/>
            <a:ext cx="8991600" cy="6705600"/>
          </a:xfrm>
        </p:spPr>
        <p:txBody>
          <a:bodyPr>
            <a:normAutofit fontScale="92500" lnSpcReduction="10000"/>
          </a:bodyPr>
          <a:lstStyle/>
          <a:p>
            <a:pPr marL="0" indent="0">
              <a:buNone/>
            </a:pPr>
            <a:r>
              <a:rPr lang="es-ES" dirty="0">
                <a:solidFill>
                  <a:schemeClr val="accent1"/>
                </a:solidFill>
              </a:rPr>
              <a:t>4. </a:t>
            </a:r>
            <a:r>
              <a:rPr lang="es-ES" b="1" dirty="0">
                <a:solidFill>
                  <a:schemeClr val="accent1"/>
                </a:solidFill>
              </a:rPr>
              <a:t>Rotación de puestos</a:t>
            </a:r>
          </a:p>
          <a:p>
            <a:pPr marL="0" indent="0">
              <a:buNone/>
            </a:pPr>
            <a:r>
              <a:rPr lang="es-ES" dirty="0"/>
              <a:t>Constituye una buena opción para evitar fraudes, en especial cuando se trata</a:t>
            </a:r>
          </a:p>
          <a:p>
            <a:pPr marL="0" indent="0">
              <a:buNone/>
            </a:pPr>
            <a:r>
              <a:rPr lang="es-ES" dirty="0"/>
              <a:t>del personal de puestos altos de confianza. ( aplica al personal de cómputo).</a:t>
            </a:r>
          </a:p>
          <a:p>
            <a:pPr marL="0" indent="0">
              <a:buNone/>
            </a:pPr>
            <a:r>
              <a:rPr lang="es-ES" dirty="0"/>
              <a:t>Se debe de tener en cuenta que existe una desventaja propia de la rotación de puestos, sobre todo en un ambiente de alta seguridad.</a:t>
            </a:r>
          </a:p>
          <a:p>
            <a:pPr marL="0" indent="0">
              <a:buNone/>
            </a:pPr>
            <a:r>
              <a:rPr lang="es-ES" dirty="0"/>
              <a:t>Esto es que un solo individuo tiene acceso a las actividades de un fraude muy amplio.</a:t>
            </a:r>
          </a:p>
          <a:p>
            <a:pPr marL="0" indent="0">
              <a:buNone/>
            </a:pPr>
            <a:r>
              <a:rPr lang="es-ES" dirty="0"/>
              <a:t>Sin embargo, la rotación de puestos es más recomendable en los niveles de responsabilidad medio y bajo, donde esa situación no se presenta. Aun así, las ventajas de la rotación generalmente sobrepasan cualquier posible desventaja.</a:t>
            </a:r>
            <a:endParaRPr lang="en-US" dirty="0"/>
          </a:p>
        </p:txBody>
      </p:sp>
    </p:spTree>
    <p:extLst>
      <p:ext uri="{BB962C8B-B14F-4D97-AF65-F5344CB8AC3E}">
        <p14:creationId xmlns:p14="http://schemas.microsoft.com/office/powerpoint/2010/main" val="178294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629400"/>
          </a:xfrm>
        </p:spPr>
        <p:txBody>
          <a:bodyPr>
            <a:normAutofit lnSpcReduction="10000"/>
          </a:bodyPr>
          <a:lstStyle/>
          <a:p>
            <a:pPr marL="0" indent="0">
              <a:buNone/>
            </a:pPr>
            <a:r>
              <a:rPr lang="es-ES" dirty="0">
                <a:solidFill>
                  <a:schemeClr val="accent1"/>
                </a:solidFill>
              </a:rPr>
              <a:t>5. </a:t>
            </a:r>
            <a:r>
              <a:rPr lang="es-ES" b="1" dirty="0">
                <a:solidFill>
                  <a:schemeClr val="accent1"/>
                </a:solidFill>
              </a:rPr>
              <a:t>Evaluación de las actitudes del personal</a:t>
            </a:r>
          </a:p>
          <a:p>
            <a:pPr marL="0" indent="0">
              <a:buNone/>
            </a:pPr>
            <a:r>
              <a:rPr lang="es-ES" dirty="0"/>
              <a:t>No es probable que un empleado bien motivado sea desleal. De igual manera,</a:t>
            </a:r>
          </a:p>
          <a:p>
            <a:pPr marL="0" indent="0">
              <a:buNone/>
            </a:pPr>
            <a:r>
              <a:rPr lang="es-ES" dirty="0"/>
              <a:t>la posibilidad de que surjan brechas en la seguridad debido a accidentes o</a:t>
            </a:r>
          </a:p>
          <a:p>
            <a:pPr marL="0" indent="0">
              <a:buNone/>
            </a:pPr>
            <a:r>
              <a:rPr lang="es-ES" dirty="0"/>
              <a:t>ataques deliberados es más alta en un ambiente donde la motivación es baja.</a:t>
            </a:r>
          </a:p>
          <a:p>
            <a:pPr marL="0" indent="0">
              <a:buNone/>
            </a:pPr>
            <a:r>
              <a:rPr lang="es-ES" dirty="0"/>
              <a:t>En muchas instalaciones, especialmente las de mayor tamaño, resulta difícil</a:t>
            </a:r>
          </a:p>
          <a:p>
            <a:pPr marL="0" indent="0">
              <a:buNone/>
            </a:pPr>
            <a:r>
              <a:rPr lang="es-ES" dirty="0"/>
              <a:t>vigilar las actitudes todo el tiempo. El uso de encuestas sobre actitudes puede</a:t>
            </a:r>
          </a:p>
          <a:p>
            <a:pPr marL="0" indent="0">
              <a:buNone/>
            </a:pPr>
            <a:r>
              <a:rPr lang="es-ES" dirty="0"/>
              <a:t>ser un instrumento valioso para el seguimiento de rutina en este aspecto de la</a:t>
            </a:r>
          </a:p>
          <a:p>
            <a:pPr marL="0" indent="0">
              <a:buNone/>
            </a:pPr>
            <a:r>
              <a:rPr lang="es-ES" dirty="0"/>
              <a:t>política hacia el personal.</a:t>
            </a:r>
          </a:p>
          <a:p>
            <a:endParaRPr lang="en-US" dirty="0"/>
          </a:p>
        </p:txBody>
      </p:sp>
    </p:spTree>
    <p:extLst>
      <p:ext uri="{BB962C8B-B14F-4D97-AF65-F5344CB8AC3E}">
        <p14:creationId xmlns:p14="http://schemas.microsoft.com/office/powerpoint/2010/main" val="3329625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2895600"/>
            <a:ext cx="8229600" cy="1143000"/>
          </a:xfrm>
        </p:spPr>
        <p:txBody>
          <a:bodyPr/>
          <a:lstStyle/>
          <a:p>
            <a:r>
              <a:rPr lang="en-US" b="1" dirty="0"/>
              <a:t>DESCRIPCIÓN DE PUESTOS</a:t>
            </a:r>
          </a:p>
        </p:txBody>
      </p:sp>
    </p:spTree>
    <p:extLst>
      <p:ext uri="{BB962C8B-B14F-4D97-AF65-F5344CB8AC3E}">
        <p14:creationId xmlns:p14="http://schemas.microsoft.com/office/powerpoint/2010/main" val="3126598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676400" y="152400"/>
            <a:ext cx="8991600" cy="6705600"/>
          </a:xfrm>
        </p:spPr>
        <p:txBody>
          <a:bodyPr/>
          <a:lstStyle/>
          <a:p>
            <a:pPr marL="0" indent="0">
              <a:buNone/>
            </a:pPr>
            <a:endParaRPr lang="es-ES" dirty="0"/>
          </a:p>
          <a:p>
            <a:pPr marL="0" indent="0">
              <a:buNone/>
            </a:pPr>
            <a:r>
              <a:rPr lang="es-ES" dirty="0"/>
              <a:t>La descripción del puesto es un documento que consiste en definir los objetivos y funciones que lo conforman y que lo diferencian de otros puestos de la organización.</a:t>
            </a:r>
          </a:p>
          <a:p>
            <a:pPr marL="0" indent="0">
              <a:buNone/>
            </a:pPr>
            <a:endParaRPr lang="es-ES" dirty="0"/>
          </a:p>
          <a:p>
            <a:pPr marL="0" indent="0">
              <a:buNone/>
            </a:pPr>
            <a:r>
              <a:rPr lang="es-ES" dirty="0"/>
              <a:t>Los principales perfiles profesionales a tomar en consideración en la selección de personal de un centro de cómputo son:</a:t>
            </a:r>
            <a:endParaRPr lang="en-US" dirty="0"/>
          </a:p>
        </p:txBody>
      </p:sp>
    </p:spTree>
    <p:extLst>
      <p:ext uri="{BB962C8B-B14F-4D97-AF65-F5344CB8AC3E}">
        <p14:creationId xmlns:p14="http://schemas.microsoft.com/office/powerpoint/2010/main" val="1432885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629400"/>
          </a:xfrm>
        </p:spPr>
        <p:txBody>
          <a:bodyPr>
            <a:normAutofit fontScale="70000" lnSpcReduction="20000"/>
          </a:bodyPr>
          <a:lstStyle/>
          <a:p>
            <a:r>
              <a:rPr lang="es-ES" b="1" dirty="0"/>
              <a:t>Ingeniero en Sistemas de Cómputo: </a:t>
            </a:r>
            <a:r>
              <a:rPr lang="es-ES" dirty="0"/>
              <a:t>Persona con los conocimientos más profundos en el campo de la informática, por lo general es el encargado de administrar los centros de cómputo.</a:t>
            </a:r>
          </a:p>
          <a:p>
            <a:pPr marL="0" indent="0">
              <a:buNone/>
            </a:pPr>
            <a:endParaRPr lang="es-ES" dirty="0"/>
          </a:p>
          <a:p>
            <a:r>
              <a:rPr lang="es-ES" b="1" dirty="0"/>
              <a:t>Licenciado en Sistemas de Cómputo: </a:t>
            </a:r>
            <a:r>
              <a:rPr lang="es-ES" dirty="0"/>
              <a:t>Persona con conocimientos informáticos enfocados al área de la administración.</a:t>
            </a:r>
          </a:p>
          <a:p>
            <a:pPr marL="0" indent="0">
              <a:buNone/>
            </a:pPr>
            <a:endParaRPr lang="es-ES" dirty="0"/>
          </a:p>
          <a:p>
            <a:r>
              <a:rPr lang="es-ES" b="1" dirty="0"/>
              <a:t>Administrador de Red: </a:t>
            </a:r>
            <a:r>
              <a:rPr lang="es-ES" dirty="0"/>
              <a:t>Persona capaz de administrar, supervisar y</a:t>
            </a:r>
          </a:p>
          <a:p>
            <a:pPr marL="0" indent="0">
              <a:buNone/>
            </a:pPr>
            <a:r>
              <a:rPr lang="es-ES" dirty="0"/>
              <a:t>     desarrollar las aplicaciones y el mantenimiento de la red.</a:t>
            </a:r>
          </a:p>
          <a:p>
            <a:pPr marL="0" indent="0">
              <a:buNone/>
            </a:pPr>
            <a:endParaRPr lang="es-ES" dirty="0"/>
          </a:p>
          <a:p>
            <a:r>
              <a:rPr lang="es-ES" b="1" dirty="0"/>
              <a:t>Analista de Sistemas: </a:t>
            </a:r>
            <a:r>
              <a:rPr lang="es-ES" dirty="0"/>
              <a:t>Persona capacitada para analizar y solucionar los problemas o percances que surjan dentro de la empresa, elaborando para su desempeño (algoritmos, diagramas de flujo) y otros recursos del analista.</a:t>
            </a:r>
          </a:p>
          <a:p>
            <a:pPr marL="0" indent="0">
              <a:buNone/>
            </a:pPr>
            <a:endParaRPr lang="es-ES" dirty="0"/>
          </a:p>
          <a:p>
            <a:r>
              <a:rPr lang="es-ES" b="1" dirty="0"/>
              <a:t>Programador: </a:t>
            </a:r>
            <a:r>
              <a:rPr lang="es-ES" dirty="0"/>
              <a:t>Persona con amplios criterios y conocimientos en</a:t>
            </a:r>
          </a:p>
          <a:p>
            <a:pPr marL="0" indent="0">
              <a:buNone/>
            </a:pPr>
            <a:r>
              <a:rPr lang="es-ES" dirty="0"/>
              <a:t>      programación, con los cuales desarrolla y programa las    </a:t>
            </a:r>
          </a:p>
          <a:p>
            <a:pPr marL="0" indent="0">
              <a:buNone/>
            </a:pPr>
            <a:r>
              <a:rPr lang="es-ES" dirty="0"/>
              <a:t>      computadoras del centro de cómputo.</a:t>
            </a:r>
          </a:p>
          <a:p>
            <a:endParaRPr lang="en-US" dirty="0"/>
          </a:p>
        </p:txBody>
      </p:sp>
    </p:spTree>
    <p:extLst>
      <p:ext uri="{BB962C8B-B14F-4D97-AF65-F5344CB8AC3E}">
        <p14:creationId xmlns:p14="http://schemas.microsoft.com/office/powerpoint/2010/main" val="2041544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2895600"/>
            <a:ext cx="8229600" cy="1143000"/>
          </a:xfrm>
        </p:spPr>
        <p:txBody>
          <a:bodyPr>
            <a:normAutofit fontScale="90000"/>
          </a:bodyPr>
          <a:lstStyle/>
          <a:p>
            <a:r>
              <a:rPr lang="en-US" b="1" dirty="0"/>
              <a:t>ESTABLECIMIENTO DE TURNOS Y HORARIOS</a:t>
            </a:r>
          </a:p>
        </p:txBody>
      </p:sp>
    </p:spTree>
    <p:extLst>
      <p:ext uri="{BB962C8B-B14F-4D97-AF65-F5344CB8AC3E}">
        <p14:creationId xmlns:p14="http://schemas.microsoft.com/office/powerpoint/2010/main" val="15281137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8991600" cy="6629400"/>
          </a:xfrm>
        </p:spPr>
        <p:txBody>
          <a:bodyPr>
            <a:normAutofit/>
          </a:bodyPr>
          <a:lstStyle/>
          <a:p>
            <a:pPr marL="0" indent="0">
              <a:buNone/>
            </a:pPr>
            <a:r>
              <a:rPr lang="es-ES" dirty="0"/>
              <a:t>Según la definición legal, el trabajador por turnos es aquel que presta sus servicios en</a:t>
            </a:r>
          </a:p>
          <a:p>
            <a:pPr marL="0" indent="0">
              <a:buNone/>
            </a:pPr>
            <a:r>
              <a:rPr lang="es-ES" dirty="0"/>
              <a:t>horas diferentes en un período determinado de días o de semanas.</a:t>
            </a:r>
          </a:p>
          <a:p>
            <a:pPr marL="0" indent="0">
              <a:buNone/>
            </a:pPr>
            <a:r>
              <a:rPr lang="es-ES" dirty="0"/>
              <a:t>Es la forma de organización del trabajo en equipos, por la que los trabajadores ocupan sucesivamente los mismos puestos de trabajo, según un ritmo continuo o discontinuo, realizándose dichos turnos, obligatoriamente, de forma rotativa por los componentes del grupo laboral afectado.</a:t>
            </a:r>
            <a:endParaRPr lang="en-US" dirty="0"/>
          </a:p>
        </p:txBody>
      </p:sp>
    </p:spTree>
    <p:extLst>
      <p:ext uri="{BB962C8B-B14F-4D97-AF65-F5344CB8AC3E}">
        <p14:creationId xmlns:p14="http://schemas.microsoft.com/office/powerpoint/2010/main" val="350537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2667000"/>
            <a:ext cx="8229600" cy="1143000"/>
          </a:xfrm>
        </p:spPr>
        <p:txBody>
          <a:bodyPr>
            <a:normAutofit fontScale="90000"/>
          </a:bodyPr>
          <a:lstStyle/>
          <a:p>
            <a:r>
              <a:rPr lang="en-US" b="1" dirty="0"/>
              <a:t>PROCEDIMIENTOS DE OPERACIÓN</a:t>
            </a:r>
          </a:p>
        </p:txBody>
      </p:sp>
    </p:spTree>
    <p:extLst>
      <p:ext uri="{BB962C8B-B14F-4D97-AF65-F5344CB8AC3E}">
        <p14:creationId xmlns:p14="http://schemas.microsoft.com/office/powerpoint/2010/main" val="2055961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629400"/>
          </a:xfrm>
        </p:spPr>
        <p:txBody>
          <a:bodyPr>
            <a:normAutofit/>
          </a:bodyPr>
          <a:lstStyle/>
          <a:p>
            <a:pPr marL="0" indent="0">
              <a:buNone/>
            </a:pPr>
            <a:endParaRPr lang="es-ES" dirty="0"/>
          </a:p>
          <a:p>
            <a:pPr marL="0" indent="0">
              <a:buNone/>
            </a:pPr>
            <a:r>
              <a:rPr lang="es-ES" dirty="0"/>
              <a:t>Los estándares y procedimientos son difíciles de mantener actualizados. La solución a esta situación es el actualizar la documentación antes de que nuevos estándares y procedimientos sean autorizados para hacerse efectivos. </a:t>
            </a:r>
          </a:p>
          <a:p>
            <a:pPr marL="0" indent="0">
              <a:buNone/>
            </a:pPr>
            <a:r>
              <a:rPr lang="es-ES" dirty="0"/>
              <a:t>En lugar de un procedimiento entorpecido, los estándares y procedimientos en realidad inculcan disciplina de la cual variaciones racionales y pensamientos creativos es posible.</a:t>
            </a:r>
            <a:endParaRPr lang="en-US" dirty="0"/>
          </a:p>
        </p:txBody>
      </p:sp>
    </p:spTree>
    <p:extLst>
      <p:ext uri="{BB962C8B-B14F-4D97-AF65-F5344CB8AC3E}">
        <p14:creationId xmlns:p14="http://schemas.microsoft.com/office/powerpoint/2010/main" val="710042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0190D-86C2-49C0-A9C9-8DEF342B7549}"/>
              </a:ext>
            </a:extLst>
          </p:cNvPr>
          <p:cNvSpPr>
            <a:spLocks noGrp="1"/>
          </p:cNvSpPr>
          <p:nvPr>
            <p:ph type="title"/>
          </p:nvPr>
        </p:nvSpPr>
        <p:spPr/>
        <p:txBody>
          <a:bodyPr/>
          <a:lstStyle/>
          <a:p>
            <a:r>
              <a:rPr lang="es-DO" b="1" dirty="0">
                <a:latin typeface="Baskerville Old Face" panose="02020602080505020303" pitchFamily="18" charset="0"/>
              </a:rPr>
              <a:t>Pasos para lograr la creación de un centro de cómputos</a:t>
            </a:r>
            <a:endParaRPr lang="en-US" b="1"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B0C10951-2317-4086-8C81-E5DB31CF9870}"/>
              </a:ext>
            </a:extLst>
          </p:cNvPr>
          <p:cNvSpPr>
            <a:spLocks noGrp="1"/>
          </p:cNvSpPr>
          <p:nvPr>
            <p:ph idx="1"/>
          </p:nvPr>
        </p:nvSpPr>
        <p:spPr>
          <a:xfrm>
            <a:off x="2521176" y="2097088"/>
            <a:ext cx="7146471" cy="4447875"/>
          </a:xfrm>
        </p:spPr>
        <p:txBody>
          <a:bodyPr>
            <a:normAutofit fontScale="92500" lnSpcReduction="10000"/>
          </a:bodyPr>
          <a:lstStyle/>
          <a:p>
            <a:pPr marL="457200" indent="-457200">
              <a:buFont typeface="+mj-lt"/>
              <a:buAutoNum type="arabicPeriod"/>
            </a:pPr>
            <a:r>
              <a:rPr lang="es-DO" sz="3600" b="1" dirty="0">
                <a:latin typeface="Baskerville Old Face" panose="02020602080505020303" pitchFamily="18" charset="0"/>
              </a:rPr>
              <a:t> Diagnosticar la eficiencia de energía.</a:t>
            </a:r>
            <a:br>
              <a:rPr lang="es-DO" sz="3600" b="1" dirty="0">
                <a:latin typeface="Baskerville Old Face" panose="02020602080505020303" pitchFamily="18" charset="0"/>
              </a:rPr>
            </a:br>
            <a:r>
              <a:rPr lang="es-DO" sz="3600" b="1" dirty="0">
                <a:latin typeface="Baskerville Old Face" panose="02020602080505020303" pitchFamily="18" charset="0"/>
              </a:rPr>
              <a:t> </a:t>
            </a:r>
            <a:endParaRPr lang="en-US" sz="3600" dirty="0">
              <a:latin typeface="Baskerville Old Face" panose="02020602080505020303" pitchFamily="18" charset="0"/>
            </a:endParaRPr>
          </a:p>
          <a:p>
            <a:pPr marL="457200" indent="-457200">
              <a:buFont typeface="+mj-lt"/>
              <a:buAutoNum type="arabicPeriod"/>
            </a:pPr>
            <a:r>
              <a:rPr lang="es-DO" sz="3600" b="1" dirty="0">
                <a:latin typeface="Baskerville Old Face" panose="02020602080505020303" pitchFamily="18" charset="0"/>
              </a:rPr>
              <a:t> Construir la infraestructura correcta. </a:t>
            </a:r>
            <a:br>
              <a:rPr lang="es-DO" sz="3600" b="1" dirty="0">
                <a:latin typeface="Baskerville Old Face" panose="02020602080505020303" pitchFamily="18" charset="0"/>
              </a:rPr>
            </a:br>
            <a:endParaRPr lang="en-US" sz="3600" dirty="0">
              <a:latin typeface="Baskerville Old Face" panose="02020602080505020303" pitchFamily="18" charset="0"/>
            </a:endParaRPr>
          </a:p>
          <a:p>
            <a:pPr marL="457200" indent="-457200">
              <a:buFont typeface="+mj-lt"/>
              <a:buAutoNum type="arabicPeriod"/>
            </a:pPr>
            <a:r>
              <a:rPr lang="es-DO" sz="3600" b="1" dirty="0">
                <a:latin typeface="Baskerville Old Face" panose="02020602080505020303" pitchFamily="18" charset="0"/>
              </a:rPr>
              <a:t> Administrar los datos. </a:t>
            </a:r>
            <a:br>
              <a:rPr lang="es-DO" sz="3600" b="1" dirty="0">
                <a:latin typeface="Baskerville Old Face" panose="02020602080505020303" pitchFamily="18" charset="0"/>
              </a:rPr>
            </a:br>
            <a:endParaRPr lang="en-US" sz="3600" dirty="0">
              <a:latin typeface="Baskerville Old Face" panose="02020602080505020303" pitchFamily="18" charset="0"/>
            </a:endParaRPr>
          </a:p>
          <a:p>
            <a:pPr marL="457200" indent="-457200">
              <a:buFont typeface="+mj-lt"/>
              <a:buAutoNum type="arabicPeriod"/>
            </a:pPr>
            <a:r>
              <a:rPr lang="es-DO" sz="3600" b="1" dirty="0">
                <a:latin typeface="Baskerville Old Face" panose="02020602080505020303" pitchFamily="18" charset="0"/>
              </a:rPr>
              <a:t> Monitorear las tasas de utilización.</a:t>
            </a:r>
            <a:endParaRPr lang="en-US" sz="3600" dirty="0">
              <a:latin typeface="Baskerville Old Face" panose="02020602080505020303" pitchFamily="18" charset="0"/>
            </a:endParaRPr>
          </a:p>
          <a:p>
            <a:endParaRPr lang="en-US" dirty="0"/>
          </a:p>
        </p:txBody>
      </p:sp>
    </p:spTree>
    <p:extLst>
      <p:ext uri="{BB962C8B-B14F-4D97-AF65-F5344CB8AC3E}">
        <p14:creationId xmlns:p14="http://schemas.microsoft.com/office/powerpoint/2010/main" val="13178150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2819400"/>
            <a:ext cx="8229600" cy="1143000"/>
          </a:xfrm>
        </p:spPr>
        <p:txBody>
          <a:bodyPr>
            <a:normAutofit fontScale="90000"/>
          </a:bodyPr>
          <a:lstStyle/>
          <a:p>
            <a:r>
              <a:rPr lang="en-US" sz="4900" b="1" dirty="0"/>
              <a:t>NUEVAS TENDENCIAS</a:t>
            </a:r>
            <a:br>
              <a:rPr lang="en-US" b="1" dirty="0"/>
            </a:br>
            <a:r>
              <a:rPr lang="en-US" sz="3600" dirty="0"/>
              <a:t>REZAGOS DE LOS CENTROS DE CÓMPUTO</a:t>
            </a:r>
          </a:p>
        </p:txBody>
      </p:sp>
    </p:spTree>
    <p:extLst>
      <p:ext uri="{BB962C8B-B14F-4D97-AF65-F5344CB8AC3E}">
        <p14:creationId xmlns:p14="http://schemas.microsoft.com/office/powerpoint/2010/main" val="27365963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477000"/>
          </a:xfrm>
        </p:spPr>
        <p:txBody>
          <a:bodyPr>
            <a:normAutofit fontScale="62500" lnSpcReduction="20000"/>
          </a:bodyPr>
          <a:lstStyle/>
          <a:p>
            <a:pPr>
              <a:buFont typeface="Wingdings" pitchFamily="2" charset="2"/>
              <a:buChar char="Ø"/>
            </a:pPr>
            <a:endParaRPr lang="es-ES" dirty="0"/>
          </a:p>
          <a:p>
            <a:pPr>
              <a:buFont typeface="Wingdings" pitchFamily="2" charset="2"/>
              <a:buChar char="Ø"/>
            </a:pPr>
            <a:r>
              <a:rPr lang="es-ES" b="1" dirty="0"/>
              <a:t>PRIMER REZAGO: </a:t>
            </a:r>
            <a:r>
              <a:rPr lang="es-ES" dirty="0"/>
              <a:t>Administración de los centros de computo</a:t>
            </a:r>
          </a:p>
          <a:p>
            <a:pPr marL="0" indent="0">
              <a:buNone/>
            </a:pPr>
            <a:endParaRPr lang="es-ES" dirty="0"/>
          </a:p>
          <a:p>
            <a:r>
              <a:rPr lang="es-ES" dirty="0"/>
              <a:t>En la década de los sesentas, en México eran muy pocas las empresas</a:t>
            </a:r>
          </a:p>
          <a:p>
            <a:pPr marL="0" indent="0">
              <a:buNone/>
            </a:pPr>
            <a:r>
              <a:rPr lang="es-ES" dirty="0"/>
              <a:t>      que tenían una macro-computadora para el proceso de sus datos.</a:t>
            </a:r>
          </a:p>
          <a:p>
            <a:r>
              <a:rPr lang="es-ES" dirty="0"/>
              <a:t>Con esto surgieron los primeros centros de cómputo y estos se</a:t>
            </a:r>
          </a:p>
          <a:p>
            <a:pPr marL="0" indent="0">
              <a:buNone/>
            </a:pPr>
            <a:r>
              <a:rPr lang="es-ES" dirty="0"/>
              <a:t>      convirtieron rápidamente en el termómetro (aparente) del nivel de</a:t>
            </a:r>
          </a:p>
          <a:p>
            <a:pPr marL="0" indent="0">
              <a:buNone/>
            </a:pPr>
            <a:r>
              <a:rPr lang="es-ES" dirty="0"/>
              <a:t>      automatización de una organización.</a:t>
            </a:r>
          </a:p>
          <a:p>
            <a:r>
              <a:rPr lang="es-ES" dirty="0"/>
              <a:t>A mediados de los setentas, con la aparición en esa década de las</a:t>
            </a:r>
          </a:p>
          <a:p>
            <a:pPr marL="0" indent="0">
              <a:buNone/>
            </a:pPr>
            <a:r>
              <a:rPr lang="es-ES" dirty="0"/>
              <a:t>      modernas y potentes computadoras de la tercera generación, se habló</a:t>
            </a:r>
          </a:p>
          <a:p>
            <a:pPr marL="0" indent="0">
              <a:buNone/>
            </a:pPr>
            <a:r>
              <a:rPr lang="es-ES" dirty="0"/>
              <a:t>      de la necesidad de una nueva actividad: la administración de los </a:t>
            </a:r>
          </a:p>
          <a:p>
            <a:pPr marL="0" indent="0">
              <a:buNone/>
            </a:pPr>
            <a:r>
              <a:rPr lang="es-ES" dirty="0"/>
              <a:t>      centro de cómputo.</a:t>
            </a:r>
          </a:p>
          <a:p>
            <a:r>
              <a:rPr lang="es-ES" dirty="0"/>
              <a:t>Se diseñaron cursos para la administración de los archivos, técnicas de</a:t>
            </a:r>
          </a:p>
          <a:p>
            <a:pPr marL="0" indent="0">
              <a:buNone/>
            </a:pPr>
            <a:r>
              <a:rPr lang="es-ES" dirty="0"/>
              <a:t>      seguridad de instalaciones físicas, resguardo y recuperación de</a:t>
            </a:r>
          </a:p>
          <a:p>
            <a:pPr marL="0" indent="0">
              <a:buNone/>
            </a:pPr>
            <a:r>
              <a:rPr lang="es-ES" dirty="0"/>
              <a:t>      archivos, recuperación en casos de desastres, etc. generando una</a:t>
            </a:r>
          </a:p>
          <a:p>
            <a:pPr marL="0" indent="0">
              <a:buNone/>
            </a:pPr>
            <a:r>
              <a:rPr lang="es-ES" dirty="0"/>
              <a:t>      nueva tendencia enfocada a la administración de centros de cómputo. </a:t>
            </a:r>
            <a:endParaRPr lang="en-US" dirty="0"/>
          </a:p>
        </p:txBody>
      </p:sp>
    </p:spTree>
    <p:extLst>
      <p:ext uri="{BB962C8B-B14F-4D97-AF65-F5344CB8AC3E}">
        <p14:creationId xmlns:p14="http://schemas.microsoft.com/office/powerpoint/2010/main" val="154194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152400"/>
            <a:ext cx="9144000" cy="6705600"/>
          </a:xfrm>
        </p:spPr>
        <p:txBody>
          <a:bodyPr>
            <a:normAutofit fontScale="70000" lnSpcReduction="20000"/>
          </a:bodyPr>
          <a:lstStyle/>
          <a:p>
            <a:pPr>
              <a:buFont typeface="Wingdings" pitchFamily="2" charset="2"/>
              <a:buChar char="Ø"/>
            </a:pPr>
            <a:r>
              <a:rPr lang="es-ES" b="1" dirty="0"/>
              <a:t>SEGUNDO REZAGO: </a:t>
            </a:r>
            <a:r>
              <a:rPr lang="es-ES" dirty="0"/>
              <a:t>Administración del área de informática</a:t>
            </a:r>
          </a:p>
          <a:p>
            <a:pPr marL="0" indent="0">
              <a:buNone/>
            </a:pPr>
            <a:endParaRPr lang="es-ES" dirty="0"/>
          </a:p>
          <a:p>
            <a:r>
              <a:rPr lang="es-ES" dirty="0"/>
              <a:t>Con la puesta en marcha de las bases de datos, teleprocesos,</a:t>
            </a:r>
          </a:p>
          <a:p>
            <a:pPr marL="0" indent="0">
              <a:buNone/>
            </a:pPr>
            <a:r>
              <a:rPr lang="es-ES" dirty="0"/>
              <a:t>     lenguajes de programación de cuarta generación y las</a:t>
            </a:r>
          </a:p>
          <a:p>
            <a:pPr marL="0" indent="0">
              <a:buNone/>
            </a:pPr>
            <a:r>
              <a:rPr lang="es-ES" dirty="0"/>
              <a:t>     supercomputadoras, surgen los llamados sistemas integrales </a:t>
            </a:r>
          </a:p>
          <a:p>
            <a:pPr marL="0" indent="0">
              <a:buNone/>
            </a:pPr>
            <a:r>
              <a:rPr lang="es-ES" dirty="0"/>
              <a:t>     cuyas posibilidades de acceso y proceso de datos superan por    </a:t>
            </a:r>
          </a:p>
          <a:p>
            <a:pPr marL="0" indent="0">
              <a:buNone/>
            </a:pPr>
            <a:r>
              <a:rPr lang="es-ES" dirty="0"/>
              <a:t>     mucho lo imaginable dentro del concepto de un centro de    </a:t>
            </a:r>
          </a:p>
          <a:p>
            <a:pPr marL="0" indent="0">
              <a:buNone/>
            </a:pPr>
            <a:r>
              <a:rPr lang="es-ES" dirty="0"/>
              <a:t>     cómputo.</a:t>
            </a:r>
          </a:p>
          <a:p>
            <a:r>
              <a:rPr lang="es-ES" dirty="0"/>
              <a:t>Ahora a los operadores de computadoras quedaron relegados a</a:t>
            </a:r>
          </a:p>
          <a:p>
            <a:pPr marL="0" indent="0">
              <a:buNone/>
            </a:pPr>
            <a:r>
              <a:rPr lang="es-ES" dirty="0"/>
              <a:t>     segundo término.</a:t>
            </a:r>
          </a:p>
          <a:p>
            <a:r>
              <a:rPr lang="es-ES" dirty="0"/>
              <a:t>Dentro del esquema informático, ahora les considera de bajo nivel.</a:t>
            </a:r>
          </a:p>
          <a:p>
            <a:r>
              <a:rPr lang="es-ES" dirty="0"/>
              <a:t>Con la aparición de técnicas de programación, bases de datos,</a:t>
            </a:r>
          </a:p>
          <a:p>
            <a:pPr marL="0" indent="0">
              <a:buNone/>
            </a:pPr>
            <a:r>
              <a:rPr lang="es-ES" dirty="0"/>
              <a:t>     sistemas operativos, análisis y diseño de sistemas, teleproceso,</a:t>
            </a:r>
          </a:p>
          <a:p>
            <a:pPr marL="0" indent="0">
              <a:buNone/>
            </a:pPr>
            <a:r>
              <a:rPr lang="es-ES" dirty="0"/>
              <a:t>     comunicaciones y otros, surgen nuevas especialidades: analistas                      </a:t>
            </a:r>
          </a:p>
          <a:p>
            <a:pPr marL="0" indent="0">
              <a:buNone/>
            </a:pPr>
            <a:r>
              <a:rPr lang="es-ES" dirty="0"/>
              <a:t>     sistemas, administradores de bases de datos, directores de    </a:t>
            </a:r>
          </a:p>
          <a:p>
            <a:pPr marL="0" indent="0">
              <a:buNone/>
            </a:pPr>
            <a:r>
              <a:rPr lang="es-ES" dirty="0"/>
              <a:t>     </a:t>
            </a:r>
            <a:r>
              <a:rPr lang="es-ES" dirty="0" err="1"/>
              <a:t>proyectos,etc</a:t>
            </a:r>
            <a:r>
              <a:rPr lang="es-ES" dirty="0"/>
              <a:t>. </a:t>
            </a:r>
            <a:endParaRPr lang="en-US" dirty="0"/>
          </a:p>
        </p:txBody>
      </p:sp>
    </p:spTree>
    <p:extLst>
      <p:ext uri="{BB962C8B-B14F-4D97-AF65-F5344CB8AC3E}">
        <p14:creationId xmlns:p14="http://schemas.microsoft.com/office/powerpoint/2010/main" val="2510919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24000" y="228600"/>
            <a:ext cx="9144000" cy="6553200"/>
          </a:xfrm>
        </p:spPr>
        <p:txBody>
          <a:bodyPr>
            <a:normAutofit/>
          </a:bodyPr>
          <a:lstStyle/>
          <a:p>
            <a:pPr marL="0" indent="0" algn="ctr">
              <a:buNone/>
            </a:pPr>
            <a:r>
              <a:rPr lang="es-MX" b="1" dirty="0">
                <a:solidFill>
                  <a:schemeClr val="accent1"/>
                </a:solidFill>
              </a:rPr>
              <a:t>NUEVAS ARQUITECTURAS DE LOS CENTROS DE C</a:t>
            </a:r>
            <a:r>
              <a:rPr lang="en-US" b="1" dirty="0">
                <a:solidFill>
                  <a:schemeClr val="accent1"/>
                </a:solidFill>
              </a:rPr>
              <a:t>Ó</a:t>
            </a:r>
            <a:r>
              <a:rPr lang="es-MX" b="1" dirty="0">
                <a:solidFill>
                  <a:schemeClr val="accent1"/>
                </a:solidFill>
              </a:rPr>
              <a:t>MPUTO</a:t>
            </a:r>
          </a:p>
          <a:p>
            <a:pPr marL="0" indent="0">
              <a:buNone/>
            </a:pPr>
            <a:endParaRPr lang="es-MX" b="1" dirty="0"/>
          </a:p>
          <a:p>
            <a:pPr marL="0" indent="0">
              <a:buNone/>
            </a:pPr>
            <a:r>
              <a:rPr lang="es-ES" dirty="0"/>
              <a:t>EN QUE DIFIERE LA NUEVA ARQUITECTURA DE LOS CC CON LA QUE HABÍA EN EL PASADO</a:t>
            </a:r>
          </a:p>
          <a:p>
            <a:pPr marL="0" indent="0">
              <a:buNone/>
            </a:pPr>
            <a:r>
              <a:rPr lang="es-ES" dirty="0"/>
              <a:t>En la anterior arquitectura, las macro y las minicomputadoras eran del mismo fabricante y eran responsables de la mayor parte del procesamiento de información de la empresa.</a:t>
            </a:r>
          </a:p>
          <a:p>
            <a:pPr marL="0" indent="0">
              <a:buNone/>
            </a:pPr>
            <a:r>
              <a:rPr lang="es-ES" dirty="0"/>
              <a:t>Las microcomputadoras y las estaciones de trabajo eran utilizadas por usuarios independientes o estaban enlazadas en pequeñas redes locales. </a:t>
            </a:r>
            <a:endParaRPr lang="en-US" dirty="0"/>
          </a:p>
        </p:txBody>
      </p:sp>
    </p:spTree>
    <p:extLst>
      <p:ext uri="{BB962C8B-B14F-4D97-AF65-F5344CB8AC3E}">
        <p14:creationId xmlns:p14="http://schemas.microsoft.com/office/powerpoint/2010/main" val="2278090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1" y="990600"/>
            <a:ext cx="9220199" cy="4953000"/>
          </a:xfrm>
        </p:spPr>
      </p:pic>
    </p:spTree>
    <p:extLst>
      <p:ext uri="{BB962C8B-B14F-4D97-AF65-F5344CB8AC3E}">
        <p14:creationId xmlns:p14="http://schemas.microsoft.com/office/powerpoint/2010/main" val="335079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47"/>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9" name="Rectangle 48"/>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 name="Content Placeholder 4" descr="A picture containing table, indoor, cellphone, phone&#10;&#10;Description generated with high confidence"/>
          <p:cNvPicPr>
            <a:picLocks noChangeAspect="1"/>
          </p:cNvPicPr>
          <p:nvPr/>
        </p:nvPicPr>
        <p:blipFill rotWithShape="1">
          <a:blip r:embed="rId3">
            <a:alphaModFix/>
            <a:extLst>
              <a:ext uri="{28A0092B-C50C-407E-A947-70E740481C1C}">
                <a14:useLocalDpi xmlns:a14="http://schemas.microsoft.com/office/drawing/2010/main" val="0"/>
              </a:ext>
            </a:extLst>
          </a:blip>
          <a:srcRect t="26828" b="12671"/>
          <a:stretch/>
        </p:blipFill>
        <p:spPr>
          <a:xfrm>
            <a:off x="3611" y="10"/>
            <a:ext cx="12188389" cy="6857990"/>
          </a:xfrm>
          <a:prstGeom prst="rect">
            <a:avLst/>
          </a:prstGeom>
        </p:spPr>
      </p:pic>
      <p:grpSp>
        <p:nvGrpSpPr>
          <p:cNvPr id="80" name="Group 51"/>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53"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74"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75"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76"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77"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55" name="Group 54"/>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68"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69"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70"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71"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72"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73"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56" name="Group 55"/>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64"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65"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66"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67"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57" name="Group 56"/>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58"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59"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60"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61"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62"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63"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AAB5B55A-955A-4B66-AD69-26A454613BC2}"/>
              </a:ext>
            </a:extLst>
          </p:cNvPr>
          <p:cNvSpPr>
            <a:spLocks noGrp="1"/>
          </p:cNvSpPr>
          <p:nvPr>
            <p:ph type="title"/>
          </p:nvPr>
        </p:nvSpPr>
        <p:spPr>
          <a:xfrm>
            <a:off x="1143001" y="1007533"/>
            <a:ext cx="9905998" cy="1092200"/>
          </a:xfrm>
        </p:spPr>
        <p:txBody>
          <a:bodyPr>
            <a:normAutofit/>
          </a:bodyPr>
          <a:lstStyle/>
          <a:p>
            <a:pPr algn="ctr"/>
            <a:r>
              <a:rPr lang="es-DO" b="1" dirty="0">
                <a:latin typeface="Baskerville Old Face" panose="02020602080505020303" pitchFamily="18" charset="0"/>
              </a:rPr>
              <a:t> Diagnosticar la eficiencia de energía.</a:t>
            </a:r>
            <a:endParaRPr lang="en-US" dirty="0"/>
          </a:p>
        </p:txBody>
      </p:sp>
      <p:sp>
        <p:nvSpPr>
          <p:cNvPr id="10" name="Content Placeholder 9"/>
          <p:cNvSpPr>
            <a:spLocks noGrp="1"/>
          </p:cNvSpPr>
          <p:nvPr>
            <p:ph idx="1"/>
          </p:nvPr>
        </p:nvSpPr>
        <p:spPr>
          <a:xfrm>
            <a:off x="1143001" y="2252134"/>
            <a:ext cx="9905999" cy="3454399"/>
          </a:xfrm>
        </p:spPr>
        <p:txBody>
          <a:bodyPr anchor="ctr">
            <a:normAutofit fontScale="92500" lnSpcReduction="20000"/>
          </a:bodyPr>
          <a:lstStyle/>
          <a:p>
            <a:pPr marL="0" indent="0" algn="just">
              <a:buNone/>
            </a:pPr>
            <a:r>
              <a:rPr lang="es-DO" sz="3000" b="1" dirty="0">
                <a:latin typeface="Baskerville Old Face" panose="02020602080505020303" pitchFamily="18" charset="0"/>
              </a:rPr>
              <a:t>Así, el consumo energético puede desbordarse si el centro de cómputos está mal diseñado por una incorrecta disposición de los artefactos, planos de planta inadecuados o una mezcla indeseable de aire frío y caliente </a:t>
            </a:r>
            <a:endParaRPr lang="en-US" sz="3000" b="1" dirty="0">
              <a:latin typeface="Baskerville Old Face" panose="02020602080505020303" pitchFamily="18" charset="0"/>
            </a:endParaRPr>
          </a:p>
          <a:p>
            <a:pPr marL="0" indent="0" algn="just">
              <a:buNone/>
            </a:pPr>
            <a:r>
              <a:rPr lang="es-DO" sz="3000" b="1" dirty="0">
                <a:latin typeface="Baskerville Old Face" panose="02020602080505020303" pitchFamily="18" charset="0"/>
              </a:rPr>
              <a:t>Por lo tanto, el primer paso consiste en diagnosticar qué tipo de datos se está almacenando y qué usos o requisitos se aplican a los datos.</a:t>
            </a:r>
            <a:endParaRPr lang="en-US" sz="3000" b="1" dirty="0">
              <a:latin typeface="Baskerville Old Face" panose="02020602080505020303" pitchFamily="18" charset="0"/>
            </a:endParaRPr>
          </a:p>
          <a:p>
            <a:pPr marL="0" indent="0">
              <a:buNone/>
            </a:pPr>
            <a:endParaRPr lang="en-US" sz="2000" dirty="0"/>
          </a:p>
        </p:txBody>
      </p:sp>
    </p:spTree>
    <p:extLst>
      <p:ext uri="{BB962C8B-B14F-4D97-AF65-F5344CB8AC3E}">
        <p14:creationId xmlns:p14="http://schemas.microsoft.com/office/powerpoint/2010/main" val="878182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1" name="Rectangle 20"/>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Content Placeholder 10"/>
          <p:cNvPicPr>
            <a:picLocks noChangeAspect="1"/>
          </p:cNvPicPr>
          <p:nvPr/>
        </p:nvPicPr>
        <p:blipFill rotWithShape="1">
          <a:blip r:embed="rId3">
            <a:alphaModFix/>
            <a:extLst>
              <a:ext uri="{28A0092B-C50C-407E-A947-70E740481C1C}">
                <a14:useLocalDpi xmlns:a14="http://schemas.microsoft.com/office/drawing/2010/main" val="0"/>
              </a:ext>
            </a:extLst>
          </a:blip>
          <a:srcRect t="15705"/>
          <a:stretch/>
        </p:blipFill>
        <p:spPr>
          <a:xfrm>
            <a:off x="3611" y="10"/>
            <a:ext cx="12188389" cy="6857990"/>
          </a:xfrm>
          <a:prstGeom prst="rect">
            <a:avLst/>
          </a:prstGeom>
        </p:spPr>
      </p:pic>
      <p:grpSp>
        <p:nvGrpSpPr>
          <p:cNvPr id="24" name="Group 23"/>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25" name="Round Diagonal Corner Rectangle 7"/>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6" name="Freeform 32"/>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47" name="Freeform 33"/>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48" name="Freeform 34"/>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9" name="Freeform 37"/>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7" name="Group 26"/>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40" name="Freeform 35"/>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41" name="Freeform 36"/>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42" name="Freeform 38"/>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3" name="Freeform 39"/>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44" name="Freeform 40"/>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45" name="Rectangle 41"/>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a:extLst/>
            </p:spPr>
          </p:sp>
        </p:grpSp>
        <p:grpSp>
          <p:nvGrpSpPr>
            <p:cNvPr id="28" name="Group 27"/>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6" name="Freeform 32"/>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a:extLst/>
            </p:spPr>
          </p:sp>
          <p:sp>
            <p:nvSpPr>
              <p:cNvPr id="37" name="Freeform 33"/>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a:extLst/>
            </p:spPr>
          </p:sp>
          <p:sp>
            <p:nvSpPr>
              <p:cNvPr id="38" name="Freeform 34"/>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9" name="Freeform 37"/>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a:extLst/>
            </p:spPr>
          </p:sp>
        </p:grpSp>
        <p:grpSp>
          <p:nvGrpSpPr>
            <p:cNvPr id="29" name="Group 28"/>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30" name="Freeform 35"/>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a:extLst/>
            </p:spPr>
          </p:sp>
          <p:sp>
            <p:nvSpPr>
              <p:cNvPr id="31" name="Freeform 36"/>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a:extLst/>
            </p:spPr>
          </p:sp>
          <p:sp>
            <p:nvSpPr>
              <p:cNvPr id="32" name="Freeform 38"/>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3" name="Freeform 39"/>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a:extLst/>
            </p:spPr>
          </p:sp>
          <p:sp>
            <p:nvSpPr>
              <p:cNvPr id="34" name="Freeform 40"/>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a:extLst/>
            </p:spPr>
          </p:sp>
          <p:sp>
            <p:nvSpPr>
              <p:cNvPr id="35" name="Rectangle 41"/>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a:extLst/>
            </p:spPr>
          </p:sp>
        </p:grpSp>
      </p:grpSp>
      <p:sp>
        <p:nvSpPr>
          <p:cNvPr id="2" name="Title 1">
            <a:extLst>
              <a:ext uri="{FF2B5EF4-FFF2-40B4-BE49-F238E27FC236}">
                <a16:creationId xmlns:a16="http://schemas.microsoft.com/office/drawing/2014/main" id="{358D6AAA-2039-48DF-91C5-F79BE6E8FB80}"/>
              </a:ext>
            </a:extLst>
          </p:cNvPr>
          <p:cNvSpPr>
            <a:spLocks noGrp="1"/>
          </p:cNvSpPr>
          <p:nvPr>
            <p:ph type="title"/>
          </p:nvPr>
        </p:nvSpPr>
        <p:spPr>
          <a:xfrm>
            <a:off x="1143001" y="1007533"/>
            <a:ext cx="9905998" cy="1092200"/>
          </a:xfrm>
        </p:spPr>
        <p:txBody>
          <a:bodyPr>
            <a:normAutofit/>
          </a:bodyPr>
          <a:lstStyle/>
          <a:p>
            <a:pPr algn="ctr"/>
            <a:r>
              <a:rPr lang="es-DO" b="1">
                <a:latin typeface="Baskerville Old Face" panose="02020602080505020303" pitchFamily="18" charset="0"/>
              </a:rPr>
              <a:t>Construir la infraestructura correcta.</a:t>
            </a:r>
            <a:endParaRPr lang="en-US"/>
          </a:p>
        </p:txBody>
      </p:sp>
      <p:sp>
        <p:nvSpPr>
          <p:cNvPr id="16" name="Content Placeholder 15"/>
          <p:cNvSpPr>
            <a:spLocks noGrp="1"/>
          </p:cNvSpPr>
          <p:nvPr>
            <p:ph idx="1"/>
          </p:nvPr>
        </p:nvSpPr>
        <p:spPr>
          <a:xfrm>
            <a:off x="1143001" y="2252134"/>
            <a:ext cx="9905999" cy="3839632"/>
          </a:xfrm>
        </p:spPr>
        <p:txBody>
          <a:bodyPr anchor="ctr">
            <a:normAutofit fontScale="62500" lnSpcReduction="20000"/>
          </a:bodyPr>
          <a:lstStyle/>
          <a:p>
            <a:pPr marL="0" indent="0" algn="just">
              <a:buNone/>
            </a:pPr>
            <a:r>
              <a:rPr lang="es-DO" sz="4000" b="1" dirty="0">
                <a:latin typeface="Baskerville Old Face" panose="02020602080505020303" pitchFamily="18" charset="0"/>
              </a:rPr>
              <a:t>Una vez que se comprenden los requerimientos de datos, las empresas pueden determinar qué componentes, software y tecnologías ILM se necesitarán. </a:t>
            </a:r>
            <a:endParaRPr lang="en-US" sz="4000" b="1" dirty="0">
              <a:latin typeface="Baskerville Old Face" panose="02020602080505020303" pitchFamily="18" charset="0"/>
            </a:endParaRPr>
          </a:p>
          <a:p>
            <a:pPr marL="0" indent="0" algn="just">
              <a:buNone/>
            </a:pPr>
            <a:r>
              <a:rPr lang="es-DO" sz="4000" b="1" dirty="0">
                <a:latin typeface="Baskerville Old Face" panose="02020602080505020303" pitchFamily="18" charset="0"/>
              </a:rPr>
              <a:t>Si bien construir una infraestructura eficiente requiere gran inversión y altos costos de ingreso, el retorno puede multiplicarse por diez una vez que la misma está instalada. </a:t>
            </a:r>
            <a:endParaRPr lang="en-US" sz="4000" b="1" dirty="0">
              <a:latin typeface="Baskerville Old Face" panose="02020602080505020303" pitchFamily="18" charset="0"/>
            </a:endParaRPr>
          </a:p>
          <a:p>
            <a:pPr marL="0" indent="0" algn="just">
              <a:buNone/>
            </a:pPr>
            <a:r>
              <a:rPr lang="es-DO" sz="4000" b="1" dirty="0">
                <a:latin typeface="Baskerville Old Face" panose="02020602080505020303" pitchFamily="18" charset="0"/>
              </a:rPr>
              <a:t>Determinar la necesidad real de datos (incluyendo el tamaño, las características, la capacidad y el tiempo de respuesta) puede reducir costos sustancialmente.</a:t>
            </a:r>
            <a:endParaRPr lang="en-US" sz="4000" b="1" dirty="0">
              <a:latin typeface="Baskerville Old Face" panose="02020602080505020303" pitchFamily="18" charset="0"/>
            </a:endParaRPr>
          </a:p>
          <a:p>
            <a:pPr marL="0" indent="0">
              <a:buNone/>
            </a:pPr>
            <a:endParaRPr lang="en-US" sz="2000" dirty="0"/>
          </a:p>
        </p:txBody>
      </p:sp>
    </p:spTree>
    <p:extLst>
      <p:ext uri="{BB962C8B-B14F-4D97-AF65-F5344CB8AC3E}">
        <p14:creationId xmlns:p14="http://schemas.microsoft.com/office/powerpoint/2010/main" val="8349184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Circui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Brío">
  <a:themeElements>
    <a:clrScheme name="Brío">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Brío">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río">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562</TotalTime>
  <Words>5808</Words>
  <Application>Microsoft Office PowerPoint</Application>
  <PresentationFormat>Widescreen</PresentationFormat>
  <Paragraphs>393</Paragraphs>
  <Slides>74</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74</vt:i4>
      </vt:variant>
    </vt:vector>
  </HeadingPairs>
  <TitlesOfParts>
    <vt:vector size="85" baseType="lpstr">
      <vt:lpstr>Arial</vt:lpstr>
      <vt:lpstr>Baskerville Old Face</vt:lpstr>
      <vt:lpstr>Calibri</vt:lpstr>
      <vt:lpstr>Century Gothic</vt:lpstr>
      <vt:lpstr>Trebuchet MS</vt:lpstr>
      <vt:lpstr>Tw Cen MT</vt:lpstr>
      <vt:lpstr>Verdana</vt:lpstr>
      <vt:lpstr>Wingdings</vt:lpstr>
      <vt:lpstr>Wingdings 2</vt:lpstr>
      <vt:lpstr>Circuit</vt:lpstr>
      <vt:lpstr>Brío</vt:lpstr>
      <vt:lpstr>CAPÍTULO 1</vt:lpstr>
      <vt:lpstr>CENTRO DE CÓMPUTOS</vt:lpstr>
      <vt:lpstr>Objetivo del centro de cómputos</vt:lpstr>
      <vt:lpstr>PowerPoint Presentation</vt:lpstr>
      <vt:lpstr>visión</vt:lpstr>
      <vt:lpstr>¿CÓMO CREAR UN CENTRO DE CÓMPUTO? </vt:lpstr>
      <vt:lpstr>Pasos para lograr la creación de un centro de cómputos</vt:lpstr>
      <vt:lpstr> Diagnosticar la eficiencia de energía.</vt:lpstr>
      <vt:lpstr>Construir la infraestructura correcta.</vt:lpstr>
      <vt:lpstr>Administrar los datos</vt:lpstr>
      <vt:lpstr>Monitorear las tasas de utilización</vt:lpstr>
      <vt:lpstr>PLANEACIÓN OPERATIVA</vt:lpstr>
      <vt:lpstr>PLANEACIÓN DE PERSONAL</vt:lpstr>
      <vt:lpstr>DIMENSIONAMIENTO</vt:lpstr>
      <vt:lpstr>Como parte del proceso de planeación de instalaciones físicas de debe dar especial énfasis a los siguientes puntos:  </vt:lpstr>
      <vt:lpstr>Sistemas de CONTROL Y SEGURIDAD</vt:lpstr>
      <vt:lpstr>SISTEMAS DE CONTROL</vt:lpstr>
      <vt:lpstr>SEGURIDAD</vt:lpstr>
      <vt:lpstr>Factores que pueden influir en la determinación y acondicionamiento del lugar</vt:lpstr>
      <vt:lpstr>Localización de un centro de cómputos</vt:lpstr>
      <vt:lpstr>PROYECTO DE CONSTRUCCIÓN</vt:lpstr>
      <vt:lpstr>ADMINISTRACIÓN DE CENTROS DE CÓMPUTO</vt:lpstr>
      <vt:lpstr>PROCESO ADMINISTRATIVO</vt:lpstr>
      <vt:lpstr>PRESUPUESTO DE CONSTRUCCIÓN</vt:lpstr>
      <vt:lpstr>PLANTEAMIENTO DEL PROBLEMA</vt:lpstr>
      <vt:lpstr>PERMISOS Y LICENCIAS</vt:lpstr>
      <vt:lpstr>DERECHOS DE AUTOR Y LICENCIA DE USO DE SOFTWARE</vt:lpstr>
      <vt:lpstr>PowerPoint Presentation</vt:lpstr>
      <vt:lpstr>PRINCIPALES DEPARTAMENTOS</vt:lpstr>
      <vt:lpstr>PowerPoint Presentation</vt:lpstr>
      <vt:lpstr>PowerPoint Presentation</vt:lpstr>
      <vt:lpstr>PowerPoint Presentation</vt:lpstr>
      <vt:lpstr>DESCRIPCIÓN DE LOS PUESTOS Y FUNCIONES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UBICACIÓN DEL ÁREA DEL CENTRO DE CÓMPUTO DENTRO DE LAS ORGANIZACIONES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 CENTRO DE CÓMPUTO Y LA ESTRUCTURA DE DESCRIPCIÓN DE FUNCIONES Y RESPONSABILIDADES.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DESCRIPCIÓN DE PUESTOS</vt:lpstr>
      <vt:lpstr>PowerPoint Presentation</vt:lpstr>
      <vt:lpstr>PowerPoint Presentation</vt:lpstr>
      <vt:lpstr>ESTABLECIMIENTO DE TURNOS Y HORARIOS</vt:lpstr>
      <vt:lpstr>PowerPoint Presentation</vt:lpstr>
      <vt:lpstr>PROCEDIMIENTOS DE OPERACIÓN</vt:lpstr>
      <vt:lpstr>PowerPoint Presentation</vt:lpstr>
      <vt:lpstr>NUEVAS TENDENCIAS REZAGOS DE LOS CENTROS DE CÓMPUTO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CAPÍTULO 1</dc:title>
  <dc:creator>Hector Engel Rodriguez Torrez</dc:creator>
  <cp:lastModifiedBy>Hector Engel Rodriguez Torrez</cp:lastModifiedBy>
  <cp:revision>28</cp:revision>
  <dcterms:created xsi:type="dcterms:W3CDTF">2017-09-17T22:39:30Z</dcterms:created>
  <dcterms:modified xsi:type="dcterms:W3CDTF">2017-09-18T23:04:18Z</dcterms:modified>
</cp:coreProperties>
</file>